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7" r:id="rId9"/>
    <p:sldId id="266" r:id="rId10"/>
    <p:sldId id="268" r:id="rId11"/>
    <p:sldId id="269" r:id="rId12"/>
    <p:sldId id="270" r:id="rId13"/>
    <p:sldId id="271" r:id="rId14"/>
    <p:sldId id="272" r:id="rId15"/>
    <p:sldId id="273" r:id="rId16"/>
    <p:sldId id="274" r:id="rId17"/>
    <p:sldId id="275" r:id="rId18"/>
    <p:sldId id="276" r:id="rId19"/>
    <p:sldId id="301" r:id="rId20"/>
    <p:sldId id="302" r:id="rId21"/>
    <p:sldId id="303" r:id="rId22"/>
    <p:sldId id="304" r:id="rId23"/>
    <p:sldId id="263" r:id="rId24"/>
    <p:sldId id="305" r:id="rId25"/>
    <p:sldId id="306" r:id="rId26"/>
    <p:sldId id="307" r:id="rId27"/>
    <p:sldId id="308" r:id="rId28"/>
    <p:sldId id="309" r:id="rId29"/>
    <p:sldId id="310" r:id="rId30"/>
    <p:sldId id="311" r:id="rId31"/>
    <p:sldId id="312" r:id="rId32"/>
    <p:sldId id="313" r:id="rId33"/>
    <p:sldId id="314" r:id="rId34"/>
    <p:sldId id="315" r:id="rId35"/>
    <p:sldId id="316" r:id="rId36"/>
    <p:sldId id="317" r:id="rId37"/>
    <p:sldId id="264" r:id="rId38"/>
    <p:sldId id="318" r:id="rId39"/>
    <p:sldId id="319" r:id="rId40"/>
    <p:sldId id="320" r:id="rId41"/>
    <p:sldId id="321" r:id="rId42"/>
    <p:sldId id="265" r:id="rId4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7" autoAdjust="0"/>
    <p:restoredTop sz="94660"/>
  </p:normalViewPr>
  <p:slideViewPr>
    <p:cSldViewPr>
      <p:cViewPr varScale="1">
        <p:scale>
          <a:sx n="68" d="100"/>
          <a:sy n="68" d="100"/>
        </p:scale>
        <p:origin x="1386"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236869-7AF3-4C3A-93DC-81EE84D12DE0}" type="datetimeFigureOut">
              <a:rPr lang="ru-RU" smtClean="0"/>
              <a:t>17.11.2021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F60ED9-3B73-4B95-9B5A-4F95F6F5EE04}" type="slidenum">
              <a:rPr lang="ru-RU" smtClean="0"/>
              <a:t>‹#›</a:t>
            </a:fld>
            <a:endParaRPr lang="ru-RU"/>
          </a:p>
        </p:txBody>
      </p:sp>
    </p:spTree>
    <p:extLst>
      <p:ext uri="{BB962C8B-B14F-4D97-AF65-F5344CB8AC3E}">
        <p14:creationId xmlns:p14="http://schemas.microsoft.com/office/powerpoint/2010/main" val="557790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Образ слайда 1">
            <a:extLst>
              <a:ext uri="{FF2B5EF4-FFF2-40B4-BE49-F238E27FC236}">
                <a16:creationId xmlns:a16="http://schemas.microsoft.com/office/drawing/2014/main" id="{76996DCE-6619-4772-A370-01C72E2C15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Заметки 2">
            <a:extLst>
              <a:ext uri="{FF2B5EF4-FFF2-40B4-BE49-F238E27FC236}">
                <a16:creationId xmlns:a16="http://schemas.microsoft.com/office/drawing/2014/main" id="{7218AF01-29A0-4F67-A7FD-1DE0386DB9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k-KZ" altLang="ru-RU"/>
          </a:p>
        </p:txBody>
      </p:sp>
      <p:sp>
        <p:nvSpPr>
          <p:cNvPr id="4" name="Номер слайда 3">
            <a:extLst>
              <a:ext uri="{FF2B5EF4-FFF2-40B4-BE49-F238E27FC236}">
                <a16:creationId xmlns:a16="http://schemas.microsoft.com/office/drawing/2014/main" id="{3509F488-865B-4D6E-B833-B2125CAFE88E}"/>
              </a:ext>
            </a:extLst>
          </p:cNvPr>
          <p:cNvSpPr>
            <a:spLocks noGrp="1"/>
          </p:cNvSpPr>
          <p:nvPr>
            <p:ph type="sldNum" sz="quarter" idx="5"/>
          </p:nvPr>
        </p:nvSpPr>
        <p:spPr/>
        <p:txBody>
          <a:bodyPr/>
          <a:lstStyle>
            <a:lvl1pPr eaLnBrk="0" hangingPunct="0">
              <a:defRPr sz="2500">
                <a:solidFill>
                  <a:schemeClr val="tx1"/>
                </a:solidFill>
                <a:latin typeface="Times New Roman" panose="02020603050405020304" pitchFamily="18" charset="0"/>
              </a:defRPr>
            </a:lvl1pPr>
            <a:lvl2pPr marL="742950" indent="-285750" eaLnBrk="0" hangingPunct="0">
              <a:defRPr sz="2500">
                <a:solidFill>
                  <a:schemeClr val="tx1"/>
                </a:solidFill>
                <a:latin typeface="Times New Roman" panose="02020603050405020304" pitchFamily="18" charset="0"/>
              </a:defRPr>
            </a:lvl2pPr>
            <a:lvl3pPr marL="1143000" indent="-228600" eaLnBrk="0" hangingPunct="0">
              <a:defRPr sz="2500">
                <a:solidFill>
                  <a:schemeClr val="tx1"/>
                </a:solidFill>
                <a:latin typeface="Times New Roman" panose="02020603050405020304" pitchFamily="18" charset="0"/>
              </a:defRPr>
            </a:lvl3pPr>
            <a:lvl4pPr marL="1600200" indent="-228600" eaLnBrk="0" hangingPunct="0">
              <a:defRPr sz="2500">
                <a:solidFill>
                  <a:schemeClr val="tx1"/>
                </a:solidFill>
                <a:latin typeface="Times New Roman" panose="02020603050405020304" pitchFamily="18" charset="0"/>
              </a:defRPr>
            </a:lvl4pPr>
            <a:lvl5pPr marL="2057400" indent="-228600" eaLnBrk="0" hangingPunct="0">
              <a:defRPr sz="25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lr>
                <a:schemeClr val="hlink"/>
              </a:buClr>
              <a:buSzPct val="80000"/>
              <a:buFont typeface="Wingdings" panose="05000000000000000000" pitchFamily="2" charset="2"/>
              <a:defRPr sz="25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lr>
                <a:schemeClr val="hlink"/>
              </a:buClr>
              <a:buSzPct val="80000"/>
              <a:buFont typeface="Wingdings" panose="05000000000000000000" pitchFamily="2" charset="2"/>
              <a:defRPr sz="25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lr>
                <a:schemeClr val="hlink"/>
              </a:buClr>
              <a:buSzPct val="80000"/>
              <a:buFont typeface="Wingdings" panose="05000000000000000000" pitchFamily="2" charset="2"/>
              <a:defRPr sz="25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lr>
                <a:schemeClr val="hlink"/>
              </a:buClr>
              <a:buSzPct val="80000"/>
              <a:buFont typeface="Wingdings" panose="05000000000000000000" pitchFamily="2" charset="2"/>
              <a:defRPr sz="2500">
                <a:solidFill>
                  <a:schemeClr val="tx1"/>
                </a:solidFill>
                <a:latin typeface="Times New Roman" panose="02020603050405020304" pitchFamily="18" charset="0"/>
              </a:defRPr>
            </a:lvl9pPr>
          </a:lstStyle>
          <a:p>
            <a:pPr eaLnBrk="1" hangingPunct="1"/>
            <a:fld id="{56E0795D-17C3-4277-8187-DCA66265BD54}" type="slidenum">
              <a:rPr lang="kk-KZ" altLang="ru-RU" sz="1200"/>
              <a:pPr eaLnBrk="1" hangingPunct="1"/>
              <a:t>41</a:t>
            </a:fld>
            <a:endParaRPr lang="kk-KZ"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164FE585-ED67-4697-850F-F9BD5365B704}" type="datetimeFigureOut">
              <a:rPr lang="ru-RU" smtClean="0"/>
              <a:t>17.11.2021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2439032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64FE585-ED67-4697-850F-F9BD5365B704}" type="datetimeFigureOut">
              <a:rPr lang="ru-RU" smtClean="0"/>
              <a:t>17.11.2021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529859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64FE585-ED67-4697-850F-F9BD5365B704}" type="datetimeFigureOut">
              <a:rPr lang="ru-RU" smtClean="0"/>
              <a:t>17.11.2021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3069739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64FE585-ED67-4697-850F-F9BD5365B704}" type="datetimeFigureOut">
              <a:rPr lang="ru-RU" smtClean="0"/>
              <a:t>17.11.2021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352317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64FE585-ED67-4697-850F-F9BD5365B704}" type="datetimeFigureOut">
              <a:rPr lang="ru-RU" smtClean="0"/>
              <a:t>17.11.2021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1323125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64FE585-ED67-4697-850F-F9BD5365B704}" type="datetimeFigureOut">
              <a:rPr lang="ru-RU" smtClean="0"/>
              <a:t>17.11.2021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2914426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4FE585-ED67-4697-850F-F9BD5365B704}" type="datetimeFigureOut">
              <a:rPr lang="ru-RU" smtClean="0"/>
              <a:t>17.11.2021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1506091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64FE585-ED67-4697-850F-F9BD5365B704}" type="datetimeFigureOut">
              <a:rPr lang="ru-RU" smtClean="0"/>
              <a:t>17.11.2021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329641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64FE585-ED67-4697-850F-F9BD5365B704}" type="datetimeFigureOut">
              <a:rPr lang="ru-RU" smtClean="0"/>
              <a:t>17.11.2021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1742505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64FE585-ED67-4697-850F-F9BD5365B704}" type="datetimeFigureOut">
              <a:rPr lang="ru-RU" smtClean="0"/>
              <a:t>17.11.2021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2946372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64FE585-ED67-4697-850F-F9BD5365B704}" type="datetimeFigureOut">
              <a:rPr lang="ru-RU" smtClean="0"/>
              <a:t>17.11.2021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AC79916-6758-4FFA-9BA9-5349E92FD16E}" type="slidenum">
              <a:rPr lang="ru-RU" smtClean="0"/>
              <a:t>‹#›</a:t>
            </a:fld>
            <a:endParaRPr lang="ru-RU"/>
          </a:p>
        </p:txBody>
      </p:sp>
    </p:spTree>
    <p:extLst>
      <p:ext uri="{BB962C8B-B14F-4D97-AF65-F5344CB8AC3E}">
        <p14:creationId xmlns:p14="http://schemas.microsoft.com/office/powerpoint/2010/main" val="3738829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495800"/>
          </a:xfrm>
        </p:spPr>
        <p:txBody>
          <a:bodyPr rtlCol="0">
            <a:normAutofit/>
          </a:bodyPr>
          <a:lstStyle/>
          <a:p>
            <a:pPr lvl="0"/>
            <a:endParaRPr lang="ru-RU" noProof="0"/>
          </a:p>
        </p:txBody>
      </p:sp>
      <p:sp>
        <p:nvSpPr>
          <p:cNvPr id="4" name="Дата 3">
            <a:extLst>
              <a:ext uri="{FF2B5EF4-FFF2-40B4-BE49-F238E27FC236}">
                <a16:creationId xmlns:a16="http://schemas.microsoft.com/office/drawing/2014/main" id="{1EC9E019-D772-49EA-8734-C52B2142E1AE}"/>
              </a:ext>
            </a:extLst>
          </p:cNvPr>
          <p:cNvSpPr>
            <a:spLocks noGrp="1"/>
          </p:cNvSpPr>
          <p:nvPr>
            <p:ph type="dt" sz="half" idx="10"/>
          </p:nvPr>
        </p:nvSpPr>
        <p:spPr/>
        <p:txBody>
          <a:bodyPr/>
          <a:lstStyle>
            <a:lvl1pPr>
              <a:defRPr/>
            </a:lvl1pPr>
          </a:lstStyle>
          <a:p>
            <a:pPr>
              <a:defRPr/>
            </a:pPr>
            <a:endParaRPr lang="ru-RU"/>
          </a:p>
        </p:txBody>
      </p:sp>
      <p:sp>
        <p:nvSpPr>
          <p:cNvPr id="5" name="Нижний колонтитул 4">
            <a:extLst>
              <a:ext uri="{FF2B5EF4-FFF2-40B4-BE49-F238E27FC236}">
                <a16:creationId xmlns:a16="http://schemas.microsoft.com/office/drawing/2014/main" id="{AFF804EC-322E-4C2E-83F2-A09446B4EC22}"/>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C564E8B0-915E-4D71-BA5F-FAD672754F08}"/>
              </a:ext>
            </a:extLst>
          </p:cNvPr>
          <p:cNvSpPr>
            <a:spLocks noGrp="1"/>
          </p:cNvSpPr>
          <p:nvPr>
            <p:ph type="sldNum" sz="quarter" idx="12"/>
          </p:nvPr>
        </p:nvSpPr>
        <p:spPr/>
        <p:txBody>
          <a:bodyPr/>
          <a:lstStyle>
            <a:lvl1pPr>
              <a:defRPr/>
            </a:lvl1pPr>
          </a:lstStyle>
          <a:p>
            <a:fld id="{F6ED4B8F-36DD-413C-A72E-8611606390F4}" type="slidenum">
              <a:rPr lang="ru-RU" altLang="ru-RU"/>
              <a:pPr/>
              <a:t>‹#›</a:t>
            </a:fld>
            <a:endParaRPr lang="ru-RU" altLang="ru-RU"/>
          </a:p>
        </p:txBody>
      </p:sp>
    </p:spTree>
    <p:extLst>
      <p:ext uri="{BB962C8B-B14F-4D97-AF65-F5344CB8AC3E}">
        <p14:creationId xmlns:p14="http://schemas.microsoft.com/office/powerpoint/2010/main" val="1002484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FE585-ED67-4697-850F-F9BD5365B704}" type="datetimeFigureOut">
              <a:rPr lang="ru-RU" smtClean="0"/>
              <a:t>17.11.2021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C79916-6758-4FFA-9BA9-5349E92FD16E}" type="slidenum">
              <a:rPr lang="ru-RU" smtClean="0"/>
              <a:t>‹#›</a:t>
            </a:fld>
            <a:endParaRPr lang="ru-RU"/>
          </a:p>
        </p:txBody>
      </p:sp>
    </p:spTree>
    <p:extLst>
      <p:ext uri="{BB962C8B-B14F-4D97-AF65-F5344CB8AC3E}">
        <p14:creationId xmlns:p14="http://schemas.microsoft.com/office/powerpoint/2010/main" val="2947712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sp>
        <p:nvSpPr>
          <p:cNvPr id="4" name="AutoShape 2" descr="http://player.myshared.ru/678726/data/images/img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player.myshared.ru/678726/data/images/img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9" name="Picture 5" descr="C:\Users\Asus\Desktop\47____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835571" y="2204864"/>
            <a:ext cx="7477624" cy="313932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66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nstantia" pitchFamily="18" charset="0"/>
              </a:rPr>
              <a:t>Ауыспалы</a:t>
            </a:r>
            <a:r>
              <a:rPr lang="ru-RU" sz="6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nstantia" pitchFamily="18" charset="0"/>
              </a:rPr>
              <a:t> </a:t>
            </a:r>
            <a:r>
              <a:rPr lang="ru-RU" sz="66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nstantia" pitchFamily="18" charset="0"/>
              </a:rPr>
              <a:t>егістік</a:t>
            </a:r>
            <a:endParaRPr lang="ru-RU" sz="6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nstantia" pitchFamily="18" charset="0"/>
            </a:endParaRPr>
          </a:p>
          <a:p>
            <a:pPr algn="ctr"/>
            <a:endParaRPr lang="kk-KZ"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nstantia" pitchFamily="18" charset="0"/>
            </a:endParaRPr>
          </a:p>
          <a:p>
            <a:pPr algn="ctr"/>
            <a:endParaRPr lang="kk-KZ" sz="6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nstantia" pitchFamily="18" charset="0"/>
            </a:endParaRPr>
          </a:p>
        </p:txBody>
      </p:sp>
    </p:spTree>
    <p:extLst>
      <p:ext uri="{BB962C8B-B14F-4D97-AF65-F5344CB8AC3E}">
        <p14:creationId xmlns:p14="http://schemas.microsoft.com/office/powerpoint/2010/main" val="4077321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C:\Users\Asus\Desktop\RadugaPrintMin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520" y="566676"/>
            <a:ext cx="3744416" cy="3970318"/>
          </a:xfrm>
          <a:prstGeom prst="rect">
            <a:avLst/>
          </a:prstGeom>
        </p:spPr>
        <p:txBody>
          <a:bodyPr wrap="square">
            <a:spAutoFit/>
          </a:bodyPr>
          <a:lstStyle/>
          <a:p>
            <a:r>
              <a:rPr lang="kk-KZ" dirty="0">
                <a:latin typeface="Times New Roman" pitchFamily="18" charset="0"/>
                <a:cs typeface="Times New Roman" pitchFamily="18" charset="0"/>
              </a:rPr>
              <a:t>    </a:t>
            </a:r>
          </a:p>
          <a:p>
            <a:r>
              <a:rPr lang="kk-KZ" dirty="0">
                <a:latin typeface="Times New Roman" pitchFamily="18" charset="0"/>
                <a:cs typeface="Times New Roman" pitchFamily="18" charset="0"/>
              </a:rPr>
              <a:t>      Ауыспалы егіс дегеніміз — ғылымға негіздеп дақылдар мен сүрі танапты белгілі бір мерзімде және аумақта кезектестіріп орналастыру. Дақылдар мен сүрі жердің кезектесу ретімен бірінен соң бірінің орналасуын ауыспалы егістің кестесі (схемасы) деп атайды. Мысалы, Қазақстандағы ең кең тараған ауыспалы егістің кестесі: 1 — сүрі жер, 2 — жаздық бидай, 3 — жаздық бидай, 4 — арпа. </a:t>
            </a:r>
            <a:endParaRPr lang="ru-RU" dirty="0">
              <a:latin typeface="Times New Roman" pitchFamily="18" charset="0"/>
              <a:cs typeface="Times New Roman" pitchFamily="18" charset="0"/>
            </a:endParaRPr>
          </a:p>
        </p:txBody>
      </p:sp>
      <p:pic>
        <p:nvPicPr>
          <p:cNvPr id="2051" name="Picture 3" descr="C:\Users\Asus\Desktop\1372150086_-k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224476"/>
            <a:ext cx="4301868" cy="27724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sus\Desktop\a8870fa2d10d72ab7eaf23b9f319f1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3140968"/>
            <a:ext cx="4425767" cy="311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222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4" name="Picture 2" descr="C:\Users\Asus\Desktop\img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6" y="-19892"/>
            <a:ext cx="9131393" cy="687789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34050" y="620688"/>
            <a:ext cx="8064896" cy="2308324"/>
          </a:xfrm>
          <a:prstGeom prst="rect">
            <a:avLst/>
          </a:prstGeom>
        </p:spPr>
        <p:txBody>
          <a:bodyPr wrap="square">
            <a:spAutoFit/>
          </a:bodyPr>
          <a:lstStyle/>
          <a:p>
            <a:r>
              <a:rPr lang="kk-KZ" dirty="0">
                <a:solidFill>
                  <a:srgbClr val="C00000"/>
                </a:solidFill>
              </a:rPr>
              <a:t>            Дақылдар мен сүрі жердің ауыспалы егістің барлық танаптары арқылы өтуі олардың аумақта кезектесуін білдіреді. Дақылды бір танапта ұзақ уақыт өсіруді ауысымсыз, ал шаруашылықтағы негізгі дақылды дара дақыл деп атайды. Ауыспалы егістерде, кейде бір дақылды бірнеше жыл бойы қатарынан егеді, сосын оны басқа дақылмен ауыстырады. Мұндай егістіктерді қайталама егістік деп атайды. Ауыспалы егістің әр танабында әдетте бір дақылды өсіреді, кейде бір танапта биологиясы және өсіру технологиясы ұқсас бірнеше дақылды орналастырады. Ауыспалы егістің мұндай танаптарын құрама деп атайды.</a:t>
            </a:r>
            <a:endParaRPr lang="ru-RU" dirty="0">
              <a:solidFill>
                <a:srgbClr val="C00000"/>
              </a:solidFill>
            </a:endParaRPr>
          </a:p>
        </p:txBody>
      </p:sp>
      <p:pic>
        <p:nvPicPr>
          <p:cNvPr id="3075" name="Picture 3" descr="C:\Users\Asus\Desktop\18902508c3e09e2c02f5be3ba41ed4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284984"/>
            <a:ext cx="3619500" cy="27146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sus\Desktop\ri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129" y="3277700"/>
            <a:ext cx="4006343" cy="2714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181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098" name="Picture 2" descr="C:\Users\Asus\Desktop\img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122293" y="1130410"/>
            <a:ext cx="4572000" cy="2308324"/>
          </a:xfrm>
          <a:prstGeom prst="rect">
            <a:avLst/>
          </a:prstGeom>
        </p:spPr>
        <p:txBody>
          <a:bodyPr>
            <a:spAutoFit/>
          </a:bodyPr>
          <a:lstStyle/>
          <a:p>
            <a:r>
              <a:rPr lang="kk-KZ" dirty="0"/>
              <a:t> Ауыспалы егістің жақсы алғы егіспен басталып, келесі жақсы алғы егістің алдында аяқталатын бөлігі ауыспалы егістің буыны деп аталады.</a:t>
            </a:r>
            <a:endParaRPr lang="ru-RU" dirty="0"/>
          </a:p>
          <a:p>
            <a:r>
              <a:rPr lang="kk-KZ" dirty="0"/>
              <a:t>          Ауыспалы егіс тәсіліне сәйкес, дақылдар мен сүрі жердің кезектесуінің толық циклі өтетін кезеңді айналым (ротация) деп атайды. </a:t>
            </a:r>
            <a:endParaRPr lang="ru-RU" dirty="0"/>
          </a:p>
        </p:txBody>
      </p:sp>
      <p:pic>
        <p:nvPicPr>
          <p:cNvPr id="4099" name="Picture 3" descr="C:\Users\Asus\Desktop\4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6729" y="3491146"/>
            <a:ext cx="3897563" cy="29231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Asus\Desktop\ED0_4189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130" y="639810"/>
            <a:ext cx="3883243" cy="249023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24730" y="3404167"/>
            <a:ext cx="4572000" cy="3416320"/>
          </a:xfrm>
          <a:prstGeom prst="rect">
            <a:avLst/>
          </a:prstGeom>
        </p:spPr>
        <p:txBody>
          <a:bodyPr>
            <a:spAutoFit/>
          </a:bodyPr>
          <a:lstStyle/>
          <a:p>
            <a:r>
              <a:rPr lang="kk-KZ" dirty="0"/>
              <a:t>Оның ұзақтығы әдетте ауыспалы егістегі танаптар санына тең. Ауыспалы егістің тыс танабы деп дақылдардың кезектесуінен уақытша шығарылып және бірнеше жыл бойы бір дақыл ретінде өсірілетін танапты айтады. Тыс танапта көбінесе көпжылдық шөптер, жүгері өсіріледі.</a:t>
            </a:r>
            <a:endParaRPr lang="ru-RU" dirty="0"/>
          </a:p>
          <a:p>
            <a:r>
              <a:rPr lang="kk-KZ" dirty="0"/>
              <a:t>        Алғы дақыл деп осы танапта өткен жылы болған дақылды немесе сүрі жерді атайды, яғни ауыспалы егістегі әрбір дақыл немесе сүрі жер өзінен кейінгі дақыл үшін алғы дақыл болып табылады</a:t>
            </a:r>
            <a:endParaRPr lang="ru-RU" dirty="0"/>
          </a:p>
        </p:txBody>
      </p:sp>
    </p:spTree>
    <p:extLst>
      <p:ext uri="{BB962C8B-B14F-4D97-AF65-F5344CB8AC3E}">
        <p14:creationId xmlns:p14="http://schemas.microsoft.com/office/powerpoint/2010/main" val="711140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5122" name="Picture 2" descr="C:\Users\Asus\Desktop\Light_greenSl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1" y="-4706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63341" y="116632"/>
            <a:ext cx="8928992" cy="769441"/>
          </a:xfrm>
          <a:prstGeom prst="rect">
            <a:avLst/>
          </a:prstGeom>
          <a:noFill/>
        </p:spPr>
        <p:txBody>
          <a:bodyPr wrap="square" lIns="91440" tIns="45720" rIns="91440" bIns="45720">
            <a:spAutoFit/>
          </a:bodyPr>
          <a:lstStyle/>
          <a:p>
            <a:pPr algn="ctr"/>
            <a:r>
              <a:rPr lang="ru-RU" sz="4400" b="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Ауыспалы</a:t>
            </a:r>
            <a:r>
              <a:rPr lang="ru-RU" sz="4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a:t>
            </a:r>
            <a:r>
              <a:rPr lang="ru-RU" sz="4400" b="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егістердің</a:t>
            </a:r>
            <a:r>
              <a:rPr lang="ru-RU"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a:t>
            </a:r>
            <a:r>
              <a:rPr lang="ru-RU" sz="4400" b="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кестесін</a:t>
            </a:r>
            <a:r>
              <a:rPr lang="ru-RU" sz="4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a:t>
            </a:r>
            <a:r>
              <a:rPr lang="ru-RU" sz="4400" b="1" cap="none" spc="0"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құру</a:t>
            </a:r>
            <a:endParaRPr lang="ru-RU" sz="4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7" name="Прямоугольник 6"/>
          <p:cNvSpPr/>
          <p:nvPr/>
        </p:nvSpPr>
        <p:spPr>
          <a:xfrm>
            <a:off x="372522" y="886073"/>
            <a:ext cx="8784976" cy="1477328"/>
          </a:xfrm>
          <a:prstGeom prst="rect">
            <a:avLst/>
          </a:prstGeom>
        </p:spPr>
        <p:txBody>
          <a:bodyPr wrap="square">
            <a:spAutoFit/>
          </a:bodyPr>
          <a:lstStyle/>
          <a:p>
            <a:r>
              <a:rPr lang="kk-KZ" dirty="0">
                <a:solidFill>
                  <a:schemeClr val="accent1">
                    <a:lumMod val="75000"/>
                  </a:schemeClr>
                </a:solidFill>
              </a:rPr>
              <a:t>      Ауыспалы егісте дақылдардың алмасу</a:t>
            </a:r>
            <a:r>
              <a:rPr lang="ru-RU" dirty="0">
                <a:solidFill>
                  <a:schemeClr val="accent1">
                    <a:lumMod val="75000"/>
                  </a:schemeClr>
                </a:solidFill>
              </a:rPr>
              <a:t>  </a:t>
            </a:r>
            <a:r>
              <a:rPr lang="kk-KZ" dirty="0">
                <a:solidFill>
                  <a:schemeClr val="accent1">
                    <a:lumMod val="75000"/>
                  </a:schemeClr>
                </a:solidFill>
              </a:rPr>
              <a:t>тәртібін және алғы егістерін ендірістік тәжірибелері мен аймақтың ғылыми мекемелерінің ұсыныстарын пайдаланып анықтайды. </a:t>
            </a:r>
          </a:p>
          <a:p>
            <a:r>
              <a:rPr lang="kk-KZ" b="1" dirty="0">
                <a:solidFill>
                  <a:schemeClr val="accent1">
                    <a:lumMod val="75000"/>
                  </a:schemeClr>
                </a:solidFill>
              </a:rPr>
              <a:t>     Негізгі талап </a:t>
            </a:r>
            <a:r>
              <a:rPr lang="kk-KZ" dirty="0">
                <a:solidFill>
                  <a:schemeClr val="accent1">
                    <a:lumMod val="75000"/>
                  </a:schemeClr>
                </a:solidFill>
              </a:rPr>
              <a:t>-әрбір дақылға мүмкіндігінше оңтайлы жағдай жасап, сыртқы ортаның қолайсыз әсерін азайту.</a:t>
            </a:r>
            <a:endParaRPr lang="ru-RU" dirty="0">
              <a:solidFill>
                <a:schemeClr val="accent1">
                  <a:lumMod val="75000"/>
                </a:schemeClr>
              </a:solidFill>
            </a:endParaRPr>
          </a:p>
        </p:txBody>
      </p:sp>
      <p:sp>
        <p:nvSpPr>
          <p:cNvPr id="8" name="Скругленный прямоугольник 7"/>
          <p:cNvSpPr/>
          <p:nvPr/>
        </p:nvSpPr>
        <p:spPr>
          <a:xfrm>
            <a:off x="3648886" y="2890108"/>
            <a:ext cx="2232248" cy="7950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k-KZ" sz="1600" dirty="0"/>
          </a:p>
          <a:p>
            <a:r>
              <a:rPr lang="kk-KZ" sz="1600" dirty="0"/>
              <a:t>       </a:t>
            </a:r>
            <a:r>
              <a:rPr lang="kk-KZ" sz="1600" dirty="0">
                <a:solidFill>
                  <a:schemeClr val="tx1"/>
                </a:solidFill>
              </a:rPr>
              <a:t>4.Дәнді бұршақ дақылдарын қайталап өсіруге болмайды.</a:t>
            </a:r>
            <a:endParaRPr lang="ru-RU" sz="1600" dirty="0">
              <a:solidFill>
                <a:schemeClr val="tx1"/>
              </a:solidFill>
            </a:endParaRPr>
          </a:p>
          <a:p>
            <a:pPr algn="ctr"/>
            <a:endParaRPr lang="ru-RU" dirty="0"/>
          </a:p>
        </p:txBody>
      </p:sp>
      <p:sp>
        <p:nvSpPr>
          <p:cNvPr id="10" name="Скругленный прямоугольник 9"/>
          <p:cNvSpPr/>
          <p:nvPr/>
        </p:nvSpPr>
        <p:spPr>
          <a:xfrm>
            <a:off x="108751" y="3573016"/>
            <a:ext cx="3024336" cy="158417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sz="1400" dirty="0">
              <a:latin typeface="Times New Roman" pitchFamily="18" charset="0"/>
              <a:cs typeface="Times New Roman" pitchFamily="18" charset="0"/>
            </a:endParaRPr>
          </a:p>
          <a:p>
            <a:pPr algn="ctr"/>
            <a:r>
              <a:rPr lang="kk-KZ" sz="1400" dirty="0">
                <a:solidFill>
                  <a:schemeClr val="tx1"/>
                </a:solidFill>
                <a:latin typeface="Times New Roman" pitchFamily="18" charset="0"/>
                <a:cs typeface="Times New Roman" pitchFamily="18" charset="0"/>
              </a:rPr>
              <a:t>2.Топырақтың құнарлылығына, танаптардың тазалығына және басқа тіршілік жағдайларына жоғары талап қоятын ең құнды дақылдарды жақсы алғы дақылдардан кейін орналастыру дұрыс.</a:t>
            </a:r>
            <a:endParaRPr lang="ru-RU" sz="1400" dirty="0">
              <a:solidFill>
                <a:schemeClr val="tx1"/>
              </a:solidFill>
              <a:latin typeface="Times New Roman" pitchFamily="18" charset="0"/>
              <a:cs typeface="Times New Roman" pitchFamily="18" charset="0"/>
            </a:endParaRPr>
          </a:p>
          <a:p>
            <a:pPr algn="ctr"/>
            <a:endParaRPr lang="ru-RU" dirty="0"/>
          </a:p>
        </p:txBody>
      </p:sp>
      <p:sp>
        <p:nvSpPr>
          <p:cNvPr id="14" name="Скругленный прямоугольник 13"/>
          <p:cNvSpPr/>
          <p:nvPr/>
        </p:nvSpPr>
        <p:spPr>
          <a:xfrm>
            <a:off x="827584" y="2359209"/>
            <a:ext cx="1656184" cy="97094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dirty="0">
                <a:solidFill>
                  <a:schemeClr val="tx1"/>
                </a:solidFill>
              </a:rPr>
              <a:t>1. </a:t>
            </a:r>
            <a:r>
              <a:rPr lang="kk-KZ" sz="1400" dirty="0">
                <a:solidFill>
                  <a:schemeClr val="tx1"/>
                </a:solidFill>
                <a:latin typeface="Times New Roman" pitchFamily="18" charset="0"/>
                <a:cs typeface="Times New Roman" pitchFamily="18" charset="0"/>
              </a:rPr>
              <a:t>Негізгі дақыл-дарға ауданның  </a:t>
            </a:r>
          </a:p>
          <a:p>
            <a:r>
              <a:rPr lang="kk-KZ" sz="1400" dirty="0">
                <a:solidFill>
                  <a:schemeClr val="tx1"/>
                </a:solidFill>
                <a:latin typeface="Times New Roman" pitchFamily="18" charset="0"/>
                <a:cs typeface="Times New Roman" pitchFamily="18" charset="0"/>
              </a:rPr>
              <a:t>  үлкен бөлігін                бөлген жөн</a:t>
            </a:r>
            <a:endParaRPr lang="ru-RU" sz="1400" dirty="0">
              <a:solidFill>
                <a:schemeClr val="tx1"/>
              </a:solidFill>
              <a:latin typeface="Times New Roman" pitchFamily="18" charset="0"/>
              <a:cs typeface="Times New Roman" pitchFamily="18" charset="0"/>
            </a:endParaRPr>
          </a:p>
        </p:txBody>
      </p:sp>
      <p:sp>
        <p:nvSpPr>
          <p:cNvPr id="15" name="Скругленный прямоугольник 14"/>
          <p:cNvSpPr/>
          <p:nvPr/>
        </p:nvSpPr>
        <p:spPr>
          <a:xfrm>
            <a:off x="480387" y="5517233"/>
            <a:ext cx="2350577" cy="86409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dirty="0">
                <a:solidFill>
                  <a:schemeClr val="tx1"/>
                </a:solidFill>
                <a:latin typeface="Times New Roman" pitchFamily="18" charset="0"/>
                <a:cs typeface="Times New Roman" pitchFamily="18" charset="0"/>
              </a:rPr>
              <a:t>3.Ауыспалы егісті ең жақсы алғы дақылдан бастау қажет</a:t>
            </a:r>
            <a:endParaRPr lang="ru-RU" sz="1400" dirty="0">
              <a:solidFill>
                <a:schemeClr val="tx1"/>
              </a:solidFill>
              <a:latin typeface="Times New Roman" pitchFamily="18" charset="0"/>
              <a:cs typeface="Times New Roman" pitchFamily="18" charset="0"/>
            </a:endParaRPr>
          </a:p>
        </p:txBody>
      </p:sp>
      <p:sp>
        <p:nvSpPr>
          <p:cNvPr id="17" name="Скругленный прямоугольник 16"/>
          <p:cNvSpPr/>
          <p:nvPr/>
        </p:nvSpPr>
        <p:spPr>
          <a:xfrm>
            <a:off x="3275856" y="5079943"/>
            <a:ext cx="3168352" cy="129614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sz="1400" dirty="0"/>
          </a:p>
          <a:p>
            <a:pPr algn="ctr"/>
            <a:r>
              <a:rPr lang="kk-KZ" sz="1400" dirty="0">
                <a:solidFill>
                  <a:schemeClr val="tx1"/>
                </a:solidFill>
              </a:rPr>
              <a:t>5 Дәнді бұршақ дақылдарын пардан кейін орналастыруға болмайды.Бұл жағдайда олардың құнды алғы егіс болған артықшылығы басқа дақылдармен пайдаланылмайды.</a:t>
            </a:r>
            <a:endParaRPr lang="ru-RU" sz="1400" dirty="0">
              <a:solidFill>
                <a:schemeClr val="tx1"/>
              </a:solidFill>
            </a:endParaRPr>
          </a:p>
          <a:p>
            <a:pPr algn="ctr"/>
            <a:endParaRPr lang="ru-RU" dirty="0"/>
          </a:p>
        </p:txBody>
      </p:sp>
      <p:sp>
        <p:nvSpPr>
          <p:cNvPr id="18" name="Солнце 17"/>
          <p:cNvSpPr/>
          <p:nvPr/>
        </p:nvSpPr>
        <p:spPr>
          <a:xfrm>
            <a:off x="5652120" y="2276872"/>
            <a:ext cx="3672408" cy="3096345"/>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dirty="0">
                <a:solidFill>
                  <a:schemeClr val="tx1"/>
                </a:solidFill>
              </a:rPr>
              <a:t>Ауыспалы егістің кестесін құрастыруға арналған  ұстанымдары</a:t>
            </a:r>
            <a:endParaRPr lang="ru-RU" sz="1400" dirty="0"/>
          </a:p>
        </p:txBody>
      </p:sp>
      <p:cxnSp>
        <p:nvCxnSpPr>
          <p:cNvPr id="20" name="Прямая со стрелкой 19"/>
          <p:cNvCxnSpPr/>
          <p:nvPr/>
        </p:nvCxnSpPr>
        <p:spPr>
          <a:xfrm flipH="1" flipV="1">
            <a:off x="2483768" y="2492896"/>
            <a:ext cx="367240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stCxn id="18" idx="1"/>
          </p:cNvCxnSpPr>
          <p:nvPr/>
        </p:nvCxnSpPr>
        <p:spPr>
          <a:xfrm flipH="1" flipV="1">
            <a:off x="3133087" y="3825044"/>
            <a:ext cx="2519033"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a:off x="2483768" y="4869160"/>
            <a:ext cx="3672408" cy="648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flipH="1">
            <a:off x="6444208" y="5373217"/>
            <a:ext cx="1044116"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a:stCxn id="18" idx="0"/>
          </p:cNvCxnSpPr>
          <p:nvPr/>
        </p:nvCxnSpPr>
        <p:spPr>
          <a:xfrm flipH="1">
            <a:off x="5652120" y="2276872"/>
            <a:ext cx="1836204" cy="613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112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146" name="Picture 2" descr="C:\Users\Asus\Desktop\475339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42"/>
            <a:ext cx="9144000" cy="687004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36496" y="1750735"/>
            <a:ext cx="4502655" cy="3693319"/>
          </a:xfrm>
          <a:prstGeom prst="rect">
            <a:avLst/>
          </a:prstGeom>
        </p:spPr>
        <p:txBody>
          <a:bodyPr wrap="square">
            <a:spAutoFit/>
          </a:bodyPr>
          <a:lstStyle/>
          <a:p>
            <a:r>
              <a:rPr lang="kk-KZ" dirty="0"/>
              <a:t> </a:t>
            </a:r>
          </a:p>
          <a:p>
            <a:r>
              <a:rPr lang="kk-KZ" dirty="0">
                <a:solidFill>
                  <a:srgbClr val="002060"/>
                </a:solidFill>
                <a:latin typeface="Times New Roman" pitchFamily="18" charset="0"/>
                <a:cs typeface="Times New Roman" pitchFamily="18" charset="0"/>
              </a:rPr>
              <a:t>     Бір дақылды тұрақты немесе ұзақ уақыт бойы бір жерге өсіре берсе, онда арамшөптер, зиянкестер және аурулар қаптап, топырақ тозады да, өнімнің азаюына әкеп соқтырады. Ауыспалы егісте дақылдарды кезектестіру, биологиялық себептердің кері әсерін төмендетеді немесе тіпті мүлдем жояды. Мөселен, күнбағысты түрақты сепкенде ол тоғышар арамшөп сұңғыладан күшті зақымданады; бидайды кезектестірмей сепсе, онда ол тамыр шіріндісі ауруына шалдығады.</a:t>
            </a:r>
            <a:endParaRPr lang="ru-RU"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2771800" y="404664"/>
            <a:ext cx="3600400" cy="7200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b="1" dirty="0">
              <a:solidFill>
                <a:srgbClr val="002060"/>
              </a:solidFill>
            </a:endParaRPr>
          </a:p>
          <a:p>
            <a:pPr algn="ctr"/>
            <a:r>
              <a:rPr lang="kk-KZ" b="1" dirty="0">
                <a:solidFill>
                  <a:srgbClr val="002060"/>
                </a:solidFill>
              </a:rPr>
              <a:t>Дақылдардың кезектесу қажеттілігі </a:t>
            </a:r>
          </a:p>
          <a:p>
            <a:pPr algn="ctr"/>
            <a:endParaRPr lang="ru-RU" dirty="0"/>
          </a:p>
        </p:txBody>
      </p:sp>
      <p:sp>
        <p:nvSpPr>
          <p:cNvPr id="7" name="Прямоугольник 6"/>
          <p:cNvSpPr/>
          <p:nvPr/>
        </p:nvSpPr>
        <p:spPr>
          <a:xfrm>
            <a:off x="1403648" y="1412776"/>
            <a:ext cx="1584176" cy="50405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rgbClr val="002060"/>
                </a:solidFill>
              </a:rPr>
              <a:t>химиялық</a:t>
            </a:r>
            <a:endParaRPr lang="ru-RU" dirty="0">
              <a:solidFill>
                <a:srgbClr val="002060"/>
              </a:solidFill>
            </a:endParaRPr>
          </a:p>
        </p:txBody>
      </p:sp>
      <p:sp>
        <p:nvSpPr>
          <p:cNvPr id="8" name="Прямоугольник 7"/>
          <p:cNvSpPr/>
          <p:nvPr/>
        </p:nvSpPr>
        <p:spPr>
          <a:xfrm>
            <a:off x="3635896" y="1412776"/>
            <a:ext cx="1557300" cy="50405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solidFill>
                  <a:srgbClr val="002060"/>
                </a:solidFill>
              </a:rPr>
              <a:t>биологиялы</a:t>
            </a:r>
            <a:r>
              <a:rPr lang="kk-KZ" dirty="0">
                <a:solidFill>
                  <a:srgbClr val="002060"/>
                </a:solidFill>
              </a:rPr>
              <a:t>қ</a:t>
            </a:r>
            <a:endParaRPr lang="ru-RU" dirty="0">
              <a:solidFill>
                <a:srgbClr val="002060"/>
              </a:solidFill>
            </a:endParaRPr>
          </a:p>
        </p:txBody>
      </p:sp>
      <p:sp>
        <p:nvSpPr>
          <p:cNvPr id="9" name="Прямоугольник 8"/>
          <p:cNvSpPr/>
          <p:nvPr/>
        </p:nvSpPr>
        <p:spPr>
          <a:xfrm>
            <a:off x="5724128" y="1412776"/>
            <a:ext cx="1800200" cy="50405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rgbClr val="002060"/>
                </a:solidFill>
              </a:rPr>
              <a:t>экономикалық</a:t>
            </a:r>
            <a:endParaRPr lang="ru-RU" dirty="0">
              <a:solidFill>
                <a:srgbClr val="002060"/>
              </a:solidFill>
            </a:endParaRPr>
          </a:p>
        </p:txBody>
      </p:sp>
      <p:cxnSp>
        <p:nvCxnSpPr>
          <p:cNvPr id="13" name="Прямая со стрелкой 12"/>
          <p:cNvCxnSpPr>
            <a:endCxn id="7" idx="0"/>
          </p:cNvCxnSpPr>
          <p:nvPr/>
        </p:nvCxnSpPr>
        <p:spPr>
          <a:xfrm flipH="1">
            <a:off x="2195736" y="1124744"/>
            <a:ext cx="144016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6" idx="2"/>
          </p:cNvCxnSpPr>
          <p:nvPr/>
        </p:nvCxnSpPr>
        <p:spPr>
          <a:xfrm>
            <a:off x="4572000" y="112474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endCxn id="9" idx="0"/>
          </p:cNvCxnSpPr>
          <p:nvPr/>
        </p:nvCxnSpPr>
        <p:spPr>
          <a:xfrm>
            <a:off x="5508104" y="1124744"/>
            <a:ext cx="11161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Asus\Desktop\1345175743_46444582_Field_of_Sunflowers_Kentuck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14" y="2109606"/>
            <a:ext cx="3312368" cy="2975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642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C:\Users\Asus\Desktop\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79512" y="332656"/>
            <a:ext cx="8520281"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0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Ауыспалы</a:t>
            </a:r>
            <a:r>
              <a:rPr lang="ru-RU"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40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егістіктегі</a:t>
            </a:r>
            <a:r>
              <a:rPr lang="ru-RU"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40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алғы</a:t>
            </a:r>
            <a:r>
              <a:rPr lang="ru-RU"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40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дақылдар</a:t>
            </a:r>
            <a:endParaRPr lang="ru-RU"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Прямоугольник 4"/>
          <p:cNvSpPr/>
          <p:nvPr/>
        </p:nvSpPr>
        <p:spPr>
          <a:xfrm>
            <a:off x="395536" y="1043235"/>
            <a:ext cx="8424936" cy="1477328"/>
          </a:xfrm>
          <a:prstGeom prst="rect">
            <a:avLst/>
          </a:prstGeom>
        </p:spPr>
        <p:txBody>
          <a:bodyPr wrap="square">
            <a:spAutoFit/>
          </a:bodyPr>
          <a:lstStyle/>
          <a:p>
            <a:r>
              <a:rPr lang="kk-KZ" dirty="0"/>
              <a:t>       </a:t>
            </a:r>
            <a:r>
              <a:rPr lang="kk-KZ" dirty="0">
                <a:solidFill>
                  <a:schemeClr val="tx1">
                    <a:lumMod val="75000"/>
                    <a:lumOff val="25000"/>
                  </a:schemeClr>
                </a:solidFill>
              </a:rPr>
              <a:t>Дақылдар өнімінің мөлшері мен сапасына </a:t>
            </a:r>
            <a:r>
              <a:rPr lang="kk-KZ" b="1" dirty="0">
                <a:solidFill>
                  <a:schemeClr val="tx1">
                    <a:lumMod val="75000"/>
                    <a:lumOff val="25000"/>
                  </a:schemeClr>
                </a:solidFill>
              </a:rPr>
              <a:t>алғы дақыл </a:t>
            </a:r>
            <a:r>
              <a:rPr lang="kk-KZ" dirty="0">
                <a:solidFill>
                  <a:schemeClr val="tx1">
                    <a:lumMod val="75000"/>
                    <a:lumOff val="25000"/>
                  </a:schemeClr>
                </a:solidFill>
              </a:rPr>
              <a:t>үлкен әсер етеді. Қазақстанның қүрғаңшылық жағдайында, ең жақсы алғы дақылға сүрі жер (танабы) жатады. Ол топырақта ылғалдың, өсімдікке сіңімді түрдегі қоректік заттардың жиналуын, танаптың фитосанитарлық күйінің жақсаруын және арамшөптен тазалануын қамтамасыз етеді. </a:t>
            </a:r>
            <a:endParaRPr lang="ru-RU" dirty="0">
              <a:solidFill>
                <a:schemeClr val="tx1">
                  <a:lumMod val="75000"/>
                  <a:lumOff val="25000"/>
                </a:schemeClr>
              </a:solidFill>
            </a:endParaRPr>
          </a:p>
        </p:txBody>
      </p:sp>
      <p:sp>
        <p:nvSpPr>
          <p:cNvPr id="6" name="Прямоугольник 5"/>
          <p:cNvSpPr/>
          <p:nvPr/>
        </p:nvSpPr>
        <p:spPr>
          <a:xfrm>
            <a:off x="395536" y="2520563"/>
            <a:ext cx="8568952" cy="1200329"/>
          </a:xfrm>
          <a:prstGeom prst="rect">
            <a:avLst/>
          </a:prstGeom>
        </p:spPr>
        <p:txBody>
          <a:bodyPr wrap="square">
            <a:spAutoFit/>
          </a:bodyPr>
          <a:lstStyle/>
          <a:p>
            <a:r>
              <a:rPr lang="kk-KZ" dirty="0">
                <a:solidFill>
                  <a:schemeClr val="tx1">
                    <a:lumMod val="75000"/>
                    <a:lumOff val="25000"/>
                  </a:schemeClr>
                </a:solidFill>
              </a:rPr>
              <a:t>        </a:t>
            </a:r>
            <a:r>
              <a:rPr lang="kk-KZ" b="1" dirty="0">
                <a:solidFill>
                  <a:schemeClr val="tx1">
                    <a:lumMod val="75000"/>
                    <a:lumOff val="25000"/>
                  </a:schemeClr>
                </a:solidFill>
              </a:rPr>
              <a:t>Отамалы дақылдар </a:t>
            </a:r>
            <a:r>
              <a:rPr lang="kk-KZ" dirty="0">
                <a:solidFill>
                  <a:schemeClr val="tx1">
                    <a:lumMod val="75000"/>
                    <a:lumOff val="25000"/>
                  </a:schemeClr>
                </a:solidFill>
              </a:rPr>
              <a:t>(қант қызылшасы, жүгері, картоп, көкөніс, т.б.) алғы дақыл ретінде танаптарда арамшөптермен күресті жақсы жүргізуге мүмкіндік береді: жаз бойы арамшөптермен қатарлықта күрес жүргізіледі, топыраққа тыңайтқыштар енгізіледі.</a:t>
            </a:r>
            <a:endParaRPr lang="ru-RU" dirty="0">
              <a:solidFill>
                <a:schemeClr val="tx1">
                  <a:lumMod val="75000"/>
                  <a:lumOff val="25000"/>
                </a:schemeClr>
              </a:solidFill>
            </a:endParaRPr>
          </a:p>
        </p:txBody>
      </p:sp>
      <p:pic>
        <p:nvPicPr>
          <p:cNvPr id="2051" name="Picture 3" descr="C:\Users\Asus\Desktop\kartofel1-150x1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262" y="3747144"/>
            <a:ext cx="2184834" cy="18420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sus\Desktop\77a72be0e85ee681bc4af9c04b8176e0_X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3" y="3720892"/>
            <a:ext cx="2520280" cy="1868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03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7DB422-67BF-4FE1-88D4-CD56CB27803F}"/>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0F3B3CDA-51A0-4236-8CAB-F0DFCFB701F8}"/>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9DBBDC15-3333-4A0A-A673-5F4898CE2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70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5AFCC3-5043-4E67-B1BE-0499381E6CB8}"/>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F0E441B8-30D6-4C62-A952-5FB0229D4F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9392"/>
            <a:ext cx="9125479" cy="6957392"/>
          </a:xfrm>
        </p:spPr>
      </p:pic>
    </p:spTree>
    <p:extLst>
      <p:ext uri="{BB962C8B-B14F-4D97-AF65-F5344CB8AC3E}">
        <p14:creationId xmlns:p14="http://schemas.microsoft.com/office/powerpoint/2010/main" val="229641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37AA5A-28E2-4751-A77E-7F8C9A269E86}"/>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114D61F8-C003-4E99-BC72-5032F6AC37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675" y="274638"/>
            <a:ext cx="8438125" cy="6583362"/>
          </a:xfrm>
        </p:spPr>
      </p:pic>
    </p:spTree>
    <p:extLst>
      <p:ext uri="{BB962C8B-B14F-4D97-AF65-F5344CB8AC3E}">
        <p14:creationId xmlns:p14="http://schemas.microsoft.com/office/powerpoint/2010/main" val="790316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6D8E32-73C5-4261-99F9-16BA974E8165}"/>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729FF959-5652-4783-8860-EB7473EB77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1" y="274638"/>
            <a:ext cx="8229600" cy="6394722"/>
          </a:xfrm>
        </p:spPr>
      </p:pic>
    </p:spTree>
    <p:extLst>
      <p:ext uri="{BB962C8B-B14F-4D97-AF65-F5344CB8AC3E}">
        <p14:creationId xmlns:p14="http://schemas.microsoft.com/office/powerpoint/2010/main" val="305881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4EA2D6-89F4-4EF7-B4DD-34C72258AF83}"/>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82FBA729-A427-4FB2-A760-FAD09BB955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74638"/>
            <a:ext cx="8229599" cy="6308724"/>
          </a:xfrm>
        </p:spPr>
      </p:pic>
    </p:spTree>
    <p:extLst>
      <p:ext uri="{BB962C8B-B14F-4D97-AF65-F5344CB8AC3E}">
        <p14:creationId xmlns:p14="http://schemas.microsoft.com/office/powerpoint/2010/main" val="2264057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AA99D7-CF70-455F-9864-C9FE427653E2}"/>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3D160168-8745-461C-9F57-876757A463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1" y="274638"/>
            <a:ext cx="8435280" cy="6308724"/>
          </a:xfrm>
        </p:spPr>
      </p:pic>
    </p:spTree>
    <p:extLst>
      <p:ext uri="{BB962C8B-B14F-4D97-AF65-F5344CB8AC3E}">
        <p14:creationId xmlns:p14="http://schemas.microsoft.com/office/powerpoint/2010/main" val="4228830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539CA1-8464-4092-84BC-164AF19E0559}"/>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6A327A10-59BF-4CAA-AB21-6FBF18A5C7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9" y="274638"/>
            <a:ext cx="8363272" cy="6308724"/>
          </a:xfrm>
        </p:spPr>
      </p:pic>
    </p:spTree>
    <p:extLst>
      <p:ext uri="{BB962C8B-B14F-4D97-AF65-F5344CB8AC3E}">
        <p14:creationId xmlns:p14="http://schemas.microsoft.com/office/powerpoint/2010/main" val="96010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ED6176-8D30-4BDD-97E1-36ED6A17A99E}"/>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53D95B97-3A16-4F99-8150-54223F6E30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1" y="274638"/>
            <a:ext cx="8229600" cy="6178698"/>
          </a:xfrm>
        </p:spPr>
      </p:pic>
    </p:spTree>
    <p:extLst>
      <p:ext uri="{BB962C8B-B14F-4D97-AF65-F5344CB8AC3E}">
        <p14:creationId xmlns:p14="http://schemas.microsoft.com/office/powerpoint/2010/main" val="3855545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CE4E6B-53B9-4D0C-A25E-DEAE1C460171}"/>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7F161ED8-4B28-46B3-BD23-01FBCAF483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1" y="274638"/>
            <a:ext cx="8363272" cy="6308724"/>
          </a:xfrm>
        </p:spPr>
      </p:pic>
    </p:spTree>
    <p:extLst>
      <p:ext uri="{BB962C8B-B14F-4D97-AF65-F5344CB8AC3E}">
        <p14:creationId xmlns:p14="http://schemas.microsoft.com/office/powerpoint/2010/main" val="423885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2C9088-574E-4C42-8544-D82D06B147B4}"/>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45F3F467-FFC3-43BF-B364-E112FC2BB9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3" y="274638"/>
            <a:ext cx="8507288" cy="6308724"/>
          </a:xfrm>
        </p:spPr>
      </p:pic>
    </p:spTree>
    <p:extLst>
      <p:ext uri="{BB962C8B-B14F-4D97-AF65-F5344CB8AC3E}">
        <p14:creationId xmlns:p14="http://schemas.microsoft.com/office/powerpoint/2010/main" val="1266707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D8E1E4-CD29-46E5-B88B-B469C620035D}"/>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02174837-BD48-42E4-A4B9-54670E9ECA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9" y="188640"/>
            <a:ext cx="8363272" cy="6394722"/>
          </a:xfrm>
        </p:spPr>
      </p:pic>
    </p:spTree>
    <p:extLst>
      <p:ext uri="{BB962C8B-B14F-4D97-AF65-F5344CB8AC3E}">
        <p14:creationId xmlns:p14="http://schemas.microsoft.com/office/powerpoint/2010/main" val="643156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FFA74D2-C4C7-4A4B-8F3A-369D29057059}"/>
              </a:ext>
            </a:extLst>
          </p:cNvPr>
          <p:cNvSpPr>
            <a:spLocks noGrp="1" noRot="1" noChangeArrowheads="1"/>
          </p:cNvSpPr>
          <p:nvPr>
            <p:ph type="title"/>
          </p:nvPr>
        </p:nvSpPr>
        <p:spPr>
          <a:xfrm>
            <a:off x="457200" y="274638"/>
            <a:ext cx="8229600" cy="69850"/>
          </a:xfrm>
        </p:spPr>
        <p:txBody>
          <a:bodyPr>
            <a:normAutofit fontScale="90000"/>
          </a:bodyPr>
          <a:lstStyle/>
          <a:p>
            <a:pPr fontAlgn="auto">
              <a:spcAft>
                <a:spcPts val="0"/>
              </a:spcAft>
              <a:defRPr/>
            </a:pPr>
            <a:r>
              <a:rPr lang="ru-RU" sz="2800" u="sng" dirty="0">
                <a:latin typeface="Times New Roman" pitchFamily="18" charset="0"/>
              </a:rPr>
              <a:t>1.Ауыспалы </a:t>
            </a:r>
            <a:r>
              <a:rPr lang="ru-RU" sz="2800" u="sng" dirty="0" err="1">
                <a:latin typeface="Times New Roman" pitchFamily="18" charset="0"/>
              </a:rPr>
              <a:t>егісті</a:t>
            </a:r>
            <a:r>
              <a:rPr lang="ru-RU" sz="2800" u="sng" dirty="0">
                <a:latin typeface="Times New Roman" pitchFamily="18" charset="0"/>
              </a:rPr>
              <a:t> </a:t>
            </a:r>
            <a:r>
              <a:rPr lang="ru-RU" sz="2800" u="sng" dirty="0" err="1">
                <a:latin typeface="Times New Roman" pitchFamily="18" charset="0"/>
              </a:rPr>
              <a:t>енгізу</a:t>
            </a:r>
            <a:endParaRPr lang="ru-RU" sz="2800" u="sng" dirty="0">
              <a:latin typeface="Times New Roman" pitchFamily="18" charset="0"/>
            </a:endParaRPr>
          </a:p>
        </p:txBody>
      </p:sp>
      <p:sp>
        <p:nvSpPr>
          <p:cNvPr id="4099" name="Rectangle 3">
            <a:extLst>
              <a:ext uri="{FF2B5EF4-FFF2-40B4-BE49-F238E27FC236}">
                <a16:creationId xmlns:a16="http://schemas.microsoft.com/office/drawing/2014/main" id="{6F69FA69-57D8-4641-8F90-4D2DCC030825}"/>
              </a:ext>
            </a:extLst>
          </p:cNvPr>
          <p:cNvSpPr>
            <a:spLocks noGrp="1" noChangeArrowheads="1"/>
          </p:cNvSpPr>
          <p:nvPr>
            <p:ph idx="1"/>
          </p:nvPr>
        </p:nvSpPr>
        <p:spPr>
          <a:xfrm>
            <a:off x="107950" y="549275"/>
            <a:ext cx="8578850" cy="6022975"/>
          </a:xfrm>
          <a:solidFill>
            <a:schemeClr val="bg2">
              <a:lumMod val="75000"/>
            </a:schemeClr>
          </a:solidFill>
        </p:spPr>
        <p:txBody>
          <a:bodyPr>
            <a:normAutofit/>
          </a:bodyPr>
          <a:lstStyle/>
          <a:p>
            <a:pPr marL="365760" indent="-256032" algn="just" fontAlgn="auto">
              <a:lnSpc>
                <a:spcPct val="90000"/>
              </a:lnSpc>
              <a:spcAft>
                <a:spcPts val="0"/>
              </a:spcAft>
              <a:buClr>
                <a:schemeClr val="accent3"/>
              </a:buClr>
              <a:buFont typeface="Wingdings" pitchFamily="2" charset="2"/>
              <a:buNone/>
              <a:defRPr/>
            </a:pPr>
            <a:r>
              <a:rPr lang="ru-RU" altLang="ru-RU" sz="3000" dirty="0">
                <a:latin typeface="Times New Roman" pitchFamily="18" charset="0"/>
              </a:rPr>
              <a:t>    </a:t>
            </a:r>
            <a:r>
              <a:rPr lang="ru-RU" altLang="ru-RU" sz="2800" b="1" i="1" dirty="0" err="1">
                <a:latin typeface="Times New Roman" pitchFamily="18" charset="0"/>
              </a:rPr>
              <a:t>Ауыспалы</a:t>
            </a:r>
            <a:r>
              <a:rPr lang="ru-RU" altLang="ru-RU" sz="2800" b="1" i="1" dirty="0">
                <a:latin typeface="Times New Roman" pitchFamily="18" charset="0"/>
              </a:rPr>
              <a:t> </a:t>
            </a:r>
            <a:r>
              <a:rPr lang="ru-RU" altLang="ru-RU" sz="2800" b="1" i="1" dirty="0" err="1">
                <a:latin typeface="Times New Roman" pitchFamily="18" charset="0"/>
              </a:rPr>
              <a:t>егісті</a:t>
            </a:r>
            <a:r>
              <a:rPr lang="ru-RU" altLang="ru-RU" sz="2800" b="1" i="1" dirty="0">
                <a:latin typeface="Times New Roman" pitchFamily="18" charset="0"/>
              </a:rPr>
              <a:t> </a:t>
            </a:r>
            <a:r>
              <a:rPr lang="ru-RU" altLang="ru-RU" sz="2800" b="1" i="1" dirty="0" err="1">
                <a:latin typeface="Times New Roman" pitchFamily="18" charset="0"/>
              </a:rPr>
              <a:t>енгізу</a:t>
            </a:r>
            <a:r>
              <a:rPr lang="ru-RU" altLang="ru-RU" sz="2800" b="1" i="1" dirty="0">
                <a:latin typeface="Times New Roman" pitchFamily="18" charset="0"/>
              </a:rPr>
              <a:t>- </a:t>
            </a:r>
            <a:r>
              <a:rPr lang="ru-RU" altLang="ru-RU" sz="2800" b="1" dirty="0" err="1">
                <a:latin typeface="Times New Roman" pitchFamily="18" charset="0"/>
              </a:rPr>
              <a:t>жасалған жобаны</a:t>
            </a:r>
            <a:r>
              <a:rPr lang="ru-RU" altLang="ru-RU" sz="2800" b="1" dirty="0">
                <a:latin typeface="Times New Roman" pitchFamily="18" charset="0"/>
              </a:rPr>
              <a:t> </a:t>
            </a:r>
            <a:r>
              <a:rPr lang="ru-RU" altLang="ru-RU" sz="2800" b="1" dirty="0" err="1">
                <a:latin typeface="Times New Roman" pitchFamily="18" charset="0"/>
              </a:rPr>
              <a:t>жүйелі түрде шаруашылықтың пайдаланатын</a:t>
            </a:r>
            <a:r>
              <a:rPr lang="ru-RU" altLang="ru-RU" sz="2800" b="1" dirty="0">
                <a:latin typeface="Times New Roman" pitchFamily="18" charset="0"/>
              </a:rPr>
              <a:t> </a:t>
            </a:r>
            <a:r>
              <a:rPr lang="ru-RU" altLang="ru-RU" sz="2800" b="1" dirty="0" err="1">
                <a:latin typeface="Times New Roman" pitchFamily="18" charset="0"/>
              </a:rPr>
              <a:t>жер</a:t>
            </a:r>
            <a:r>
              <a:rPr lang="ru-RU" altLang="ru-RU" sz="2800" b="1" dirty="0">
                <a:latin typeface="Times New Roman" pitchFamily="18" charset="0"/>
              </a:rPr>
              <a:t> </a:t>
            </a:r>
            <a:r>
              <a:rPr lang="ru-RU" altLang="ru-RU" sz="2800" b="1" dirty="0" err="1">
                <a:latin typeface="Times New Roman" pitchFamily="18" charset="0"/>
              </a:rPr>
              <a:t>аумағына орналастыру</a:t>
            </a:r>
            <a:r>
              <a:rPr lang="ru-RU" altLang="ru-RU" sz="2800" b="1" dirty="0">
                <a:latin typeface="Times New Roman" pitchFamily="18" charset="0"/>
              </a:rPr>
              <a:t> </a:t>
            </a:r>
            <a:r>
              <a:rPr lang="ru-RU" altLang="ru-RU" sz="2800" b="1" dirty="0" err="1">
                <a:latin typeface="Times New Roman" pitchFamily="18" charset="0"/>
              </a:rPr>
              <a:t>жұмыстары.</a:t>
            </a:r>
            <a:endParaRPr lang="ru-RU" altLang="ru-RU" sz="2800" dirty="0">
              <a:latin typeface="Times New Roman" pitchFamily="18" charset="0"/>
            </a:endParaRPr>
          </a:p>
          <a:p>
            <a:pPr marL="365760" indent="-256032" algn="just" fontAlgn="auto">
              <a:lnSpc>
                <a:spcPct val="90000"/>
              </a:lnSpc>
              <a:spcAft>
                <a:spcPts val="0"/>
              </a:spcAft>
              <a:buClr>
                <a:schemeClr val="accent3"/>
              </a:buClr>
              <a:buFont typeface="Wingdings" pitchFamily="2" charset="2"/>
              <a:buNone/>
              <a:defRPr/>
            </a:pPr>
            <a:r>
              <a:rPr lang="ru-RU" altLang="ru-RU" sz="2800" b="1" dirty="0">
                <a:latin typeface="Times New Roman" pitchFamily="18" charset="0"/>
              </a:rPr>
              <a:t>    </a:t>
            </a:r>
          </a:p>
          <a:p>
            <a:pPr marL="365760" indent="-256032" algn="just" fontAlgn="auto">
              <a:lnSpc>
                <a:spcPct val="90000"/>
              </a:lnSpc>
              <a:spcAft>
                <a:spcPts val="0"/>
              </a:spcAft>
              <a:buClr>
                <a:schemeClr val="accent3"/>
              </a:buClr>
              <a:buFont typeface="Wingdings" pitchFamily="2" charset="2"/>
              <a:buNone/>
              <a:defRPr/>
            </a:pPr>
            <a:r>
              <a:rPr lang="ru-RU" altLang="ru-RU" sz="2800" b="1" dirty="0" err="1">
                <a:latin typeface="Times New Roman" pitchFamily="18" charset="0"/>
              </a:rPr>
              <a:t>Ауыспалы</a:t>
            </a:r>
            <a:r>
              <a:rPr lang="ru-RU" altLang="ru-RU" sz="2800" b="1" dirty="0">
                <a:latin typeface="Times New Roman" pitchFamily="18" charset="0"/>
              </a:rPr>
              <a:t> </a:t>
            </a:r>
            <a:r>
              <a:rPr lang="ru-RU" altLang="ru-RU" sz="2800" b="1" dirty="0" err="1">
                <a:latin typeface="Times New Roman" pitchFamily="18" charset="0"/>
              </a:rPr>
              <a:t>егісті</a:t>
            </a:r>
            <a:r>
              <a:rPr lang="ru-RU" altLang="ru-RU" sz="2800" b="1" dirty="0">
                <a:latin typeface="Times New Roman" pitchFamily="18" charset="0"/>
              </a:rPr>
              <a:t> </a:t>
            </a:r>
            <a:r>
              <a:rPr lang="ru-RU" altLang="ru-RU" sz="2800" b="1" dirty="0" err="1">
                <a:latin typeface="Times New Roman" pitchFamily="18" charset="0"/>
              </a:rPr>
              <a:t>енгізу</a:t>
            </a:r>
            <a:r>
              <a:rPr lang="ru-RU" altLang="ru-RU" sz="2800" b="1" dirty="0">
                <a:latin typeface="Times New Roman" pitchFamily="18" charset="0"/>
              </a:rPr>
              <a:t> </a:t>
            </a:r>
            <a:r>
              <a:rPr lang="ru-RU" altLang="ru-RU" sz="2800" b="1" dirty="0" err="1">
                <a:latin typeface="Times New Roman" pitchFamily="18" charset="0"/>
              </a:rPr>
              <a:t>төмендегідей ұйымдастыру-шаруашылық және жерге</a:t>
            </a:r>
            <a:r>
              <a:rPr lang="ru-RU" altLang="ru-RU" sz="2800" b="1" dirty="0">
                <a:latin typeface="Times New Roman" pitchFamily="18" charset="0"/>
              </a:rPr>
              <a:t> </a:t>
            </a:r>
            <a:r>
              <a:rPr lang="ru-RU" altLang="ru-RU" sz="2800" b="1" dirty="0" err="1">
                <a:latin typeface="Times New Roman" pitchFamily="18" charset="0"/>
              </a:rPr>
              <a:t>орналастыру</a:t>
            </a:r>
            <a:r>
              <a:rPr lang="ru-RU" altLang="ru-RU" sz="2800" b="1" dirty="0">
                <a:latin typeface="Times New Roman" pitchFamily="18" charset="0"/>
              </a:rPr>
              <a:t> </a:t>
            </a:r>
            <a:r>
              <a:rPr lang="ru-RU" altLang="ru-RU" sz="2800" b="1" dirty="0" err="1">
                <a:latin typeface="Times New Roman" pitchFamily="18" charset="0"/>
              </a:rPr>
              <a:t>шараларынан</a:t>
            </a:r>
            <a:r>
              <a:rPr lang="ru-RU" altLang="ru-RU" sz="2800" b="1" dirty="0">
                <a:latin typeface="Times New Roman" pitchFamily="18" charset="0"/>
              </a:rPr>
              <a:t> </a:t>
            </a:r>
            <a:r>
              <a:rPr lang="ru-RU" altLang="ru-RU" sz="2800" b="1" dirty="0" err="1">
                <a:latin typeface="Times New Roman" pitchFamily="18" charset="0"/>
              </a:rPr>
              <a:t>тұрады:</a:t>
            </a:r>
            <a:endParaRPr lang="ru-RU" altLang="ru-RU" sz="2800" b="1" dirty="0">
              <a:latin typeface="Times New Roman" pitchFamily="18" charset="0"/>
            </a:endParaRPr>
          </a:p>
          <a:p>
            <a:pPr marL="365760" indent="-256032" algn="just" fontAlgn="auto">
              <a:lnSpc>
                <a:spcPct val="90000"/>
              </a:lnSpc>
              <a:spcAft>
                <a:spcPts val="0"/>
              </a:spcAft>
              <a:buClr>
                <a:schemeClr val="accent3"/>
              </a:buClr>
              <a:buFont typeface="Wingdings" pitchFamily="2" charset="2"/>
              <a:buNone/>
              <a:defRPr/>
            </a:pPr>
            <a:r>
              <a:rPr lang="ru-RU" altLang="ru-RU" sz="2800" b="1" dirty="0">
                <a:latin typeface="Times New Roman" pitchFamily="18" charset="0"/>
              </a:rPr>
              <a:t>а) </a:t>
            </a:r>
            <a:r>
              <a:rPr lang="ru-RU" altLang="ru-RU" sz="2800" b="1" dirty="0" err="1">
                <a:latin typeface="Times New Roman" pitchFamily="18" charset="0"/>
              </a:rPr>
              <a:t>Шаруашылықтың   мамандандырылуын</a:t>
            </a:r>
            <a:r>
              <a:rPr lang="ru-RU" altLang="ru-RU" sz="2800" b="1" dirty="0">
                <a:latin typeface="Times New Roman" pitchFamily="18" charset="0"/>
              </a:rPr>
              <a:t> </a:t>
            </a:r>
            <a:r>
              <a:rPr lang="ru-RU" altLang="ru-RU" sz="2800" b="1" dirty="0" err="1">
                <a:latin typeface="Times New Roman" pitchFamily="18" charset="0"/>
              </a:rPr>
              <a:t>және  ауыл</a:t>
            </a:r>
            <a:r>
              <a:rPr lang="ru-RU" altLang="ru-RU" sz="2800" b="1" dirty="0">
                <a:latin typeface="Times New Roman" pitchFamily="18" charset="0"/>
              </a:rPr>
              <a:t> </a:t>
            </a:r>
            <a:r>
              <a:rPr lang="ru-RU" altLang="ru-RU" sz="2800" b="1" dirty="0" err="1">
                <a:latin typeface="Times New Roman" pitchFamily="18" charset="0"/>
              </a:rPr>
              <a:t>шаруашылығы өнімдерін өндіру </a:t>
            </a:r>
            <a:r>
              <a:rPr lang="ru-RU" altLang="ru-RU" sz="2800" b="1" dirty="0">
                <a:latin typeface="Times New Roman" pitchFamily="18" charset="0"/>
              </a:rPr>
              <a:t>мен </a:t>
            </a:r>
            <a:r>
              <a:rPr lang="ru-RU" altLang="ru-RU" sz="2800" b="1" dirty="0" err="1">
                <a:latin typeface="Times New Roman" pitchFamily="18" charset="0"/>
              </a:rPr>
              <a:t>сату</a:t>
            </a:r>
            <a:r>
              <a:rPr lang="ru-RU" altLang="ru-RU" sz="2800" b="1" dirty="0">
                <a:latin typeface="Times New Roman" pitchFamily="18" charset="0"/>
              </a:rPr>
              <a:t> </a:t>
            </a:r>
            <a:r>
              <a:rPr lang="ru-RU" altLang="ru-RU" sz="2800" b="1" dirty="0" err="1">
                <a:latin typeface="Times New Roman" pitchFamily="18" charset="0"/>
              </a:rPr>
              <a:t>жөніндегі мемлекеттік</a:t>
            </a:r>
            <a:r>
              <a:rPr lang="ru-RU" altLang="ru-RU" sz="2800" b="1" dirty="0">
                <a:latin typeface="Times New Roman" pitchFamily="18" charset="0"/>
              </a:rPr>
              <a:t> </a:t>
            </a:r>
            <a:r>
              <a:rPr lang="ru-RU" altLang="ru-RU" sz="2800" b="1" dirty="0" err="1">
                <a:latin typeface="Times New Roman" pitchFamily="18" charset="0"/>
              </a:rPr>
              <a:t>тапсырманы</a:t>
            </a:r>
            <a:r>
              <a:rPr lang="ru-RU" altLang="ru-RU" sz="2800" b="1" dirty="0">
                <a:latin typeface="Times New Roman" pitchFamily="18" charset="0"/>
              </a:rPr>
              <a:t> </a:t>
            </a:r>
            <a:r>
              <a:rPr lang="ru-RU" altLang="ru-RU" sz="2800" b="1" dirty="0" err="1">
                <a:latin typeface="Times New Roman" pitchFamily="18" charset="0"/>
              </a:rPr>
              <a:t>ескере</a:t>
            </a:r>
            <a:r>
              <a:rPr lang="ru-RU" altLang="ru-RU" sz="2800" b="1" dirty="0">
                <a:latin typeface="Times New Roman" pitchFamily="18" charset="0"/>
              </a:rPr>
              <a:t> </a:t>
            </a:r>
            <a:r>
              <a:rPr lang="ru-RU" altLang="ru-RU" sz="2800" b="1" dirty="0" err="1">
                <a:latin typeface="Times New Roman" pitchFamily="18" charset="0"/>
              </a:rPr>
              <a:t>отырып</a:t>
            </a:r>
            <a:r>
              <a:rPr lang="ru-RU" altLang="ru-RU" sz="2800" b="1" dirty="0">
                <a:latin typeface="Times New Roman" pitchFamily="18" charset="0"/>
              </a:rPr>
              <a:t>, </a:t>
            </a:r>
            <a:r>
              <a:rPr lang="ru-RU" altLang="ru-RU" sz="2800" b="1" dirty="0" err="1">
                <a:latin typeface="Times New Roman" pitchFamily="18" charset="0"/>
              </a:rPr>
              <a:t>егіс</a:t>
            </a:r>
            <a:r>
              <a:rPr lang="ru-RU" altLang="ru-RU" sz="2800" b="1" dirty="0">
                <a:latin typeface="Times New Roman" pitchFamily="18" charset="0"/>
              </a:rPr>
              <a:t> </a:t>
            </a:r>
            <a:r>
              <a:rPr lang="ru-RU" altLang="ru-RU" sz="2800" b="1" dirty="0" err="1">
                <a:latin typeface="Times New Roman" pitchFamily="18" charset="0"/>
              </a:rPr>
              <a:t>алқабының құрылымын жасау</a:t>
            </a:r>
            <a:r>
              <a:rPr lang="ru-RU" altLang="ru-RU" sz="2800" b="1" dirty="0">
                <a:latin typeface="Times New Roman" pitchFamily="18" charset="0"/>
              </a:rPr>
              <a:t>.</a:t>
            </a:r>
          </a:p>
          <a:p>
            <a:pPr marL="365760" indent="-256032" algn="just" fontAlgn="auto">
              <a:lnSpc>
                <a:spcPct val="90000"/>
              </a:lnSpc>
              <a:spcAft>
                <a:spcPts val="0"/>
              </a:spcAft>
              <a:buClr>
                <a:schemeClr val="accent3"/>
              </a:buClr>
              <a:buFont typeface="Wingdings" pitchFamily="2" charset="2"/>
              <a:buNone/>
              <a:defRPr/>
            </a:pPr>
            <a:endParaRPr lang="ru-RU" altLang="ru-RU" sz="2800" b="1" dirty="0">
              <a:latin typeface="Times New Roman" pitchFamily="18" charset="0"/>
            </a:endParaRPr>
          </a:p>
          <a:p>
            <a:pPr marL="365760" indent="-256032" algn="just" fontAlgn="auto">
              <a:lnSpc>
                <a:spcPct val="90000"/>
              </a:lnSpc>
              <a:spcAft>
                <a:spcPts val="0"/>
              </a:spcAft>
              <a:buClr>
                <a:schemeClr val="accent3"/>
              </a:buClr>
              <a:buFont typeface="Wingdings" pitchFamily="2" charset="2"/>
              <a:buNone/>
              <a:defRPr/>
            </a:pPr>
            <a:r>
              <a:rPr lang="ru-RU" altLang="ru-RU" sz="2800" b="1" dirty="0">
                <a:latin typeface="Times New Roman" pitchFamily="18" charset="0"/>
              </a:rPr>
              <a:t>б)</a:t>
            </a:r>
            <a:r>
              <a:rPr lang="ru-RU" altLang="ru-RU" sz="2800" b="1" dirty="0" err="1">
                <a:latin typeface="Times New Roman" pitchFamily="18" charset="0"/>
              </a:rPr>
              <a:t>Территорияны</a:t>
            </a:r>
            <a:r>
              <a:rPr lang="ru-RU" altLang="ru-RU" sz="2800" b="1" dirty="0">
                <a:latin typeface="Times New Roman" pitchFamily="18" charset="0"/>
              </a:rPr>
              <a:t> </a:t>
            </a:r>
            <a:r>
              <a:rPr lang="ru-RU" altLang="ru-RU" sz="2800" b="1" dirty="0" err="1">
                <a:latin typeface="Times New Roman" pitchFamily="18" charset="0"/>
              </a:rPr>
              <a:t>ұйымдастыру</a:t>
            </a:r>
            <a:r>
              <a:rPr lang="ru-RU" altLang="ru-RU" sz="2800" b="1" dirty="0">
                <a:latin typeface="Times New Roman" pitchFamily="18" charset="0"/>
              </a:rPr>
              <a:t>, </a:t>
            </a:r>
            <a:r>
              <a:rPr lang="ru-RU" altLang="ru-RU" sz="2800" b="1" dirty="0" err="1">
                <a:latin typeface="Times New Roman" pitchFamily="18" charset="0"/>
              </a:rPr>
              <a:t>жерді</a:t>
            </a:r>
            <a:r>
              <a:rPr lang="ru-RU" altLang="ru-RU" sz="2800" b="1" dirty="0">
                <a:latin typeface="Times New Roman" pitchFamily="18" charset="0"/>
              </a:rPr>
              <a:t> </a:t>
            </a:r>
            <a:r>
              <a:rPr lang="ru-RU" altLang="ru-RU" sz="2800" b="1" dirty="0" err="1">
                <a:latin typeface="Times New Roman" pitchFamily="18" charset="0"/>
              </a:rPr>
              <a:t>біркелкі</a:t>
            </a:r>
            <a:r>
              <a:rPr lang="ru-RU" altLang="ru-RU" sz="2800" b="1" dirty="0">
                <a:latin typeface="Times New Roman" pitchFamily="18" charset="0"/>
              </a:rPr>
              <a:t> </a:t>
            </a:r>
            <a:r>
              <a:rPr lang="ru-RU" altLang="ru-RU" sz="2800" b="1" dirty="0" err="1">
                <a:latin typeface="Times New Roman" pitchFamily="18" charset="0"/>
              </a:rPr>
              <a:t>құнарлы алқаптарға біріктіру</a:t>
            </a:r>
            <a:r>
              <a:rPr lang="ru-RU" altLang="ru-RU" sz="2800" b="1" dirty="0">
                <a:latin typeface="Times New Roman" pitchFamily="18"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E22AB2A-B62B-436D-8B7E-233DD0B23913}"/>
              </a:ext>
            </a:extLst>
          </p:cNvPr>
          <p:cNvSpPr>
            <a:spLocks noGrp="1" noRot="1" noChangeArrowheads="1"/>
          </p:cNvSpPr>
          <p:nvPr>
            <p:ph type="title"/>
          </p:nvPr>
        </p:nvSpPr>
        <p:spPr>
          <a:xfrm>
            <a:off x="457200" y="274638"/>
            <a:ext cx="8229600" cy="69850"/>
          </a:xfrm>
        </p:spPr>
        <p:txBody>
          <a:bodyPr>
            <a:normAutofit fontScale="90000"/>
          </a:bodyPr>
          <a:lstStyle/>
          <a:p>
            <a:pPr fontAlgn="auto">
              <a:spcAft>
                <a:spcPts val="0"/>
              </a:spcAft>
              <a:defRPr/>
            </a:pPr>
            <a:endParaRPr lang="ru-RU" sz="700"/>
          </a:p>
        </p:txBody>
      </p:sp>
      <p:sp>
        <p:nvSpPr>
          <p:cNvPr id="10243" name="Rectangle 3">
            <a:extLst>
              <a:ext uri="{FF2B5EF4-FFF2-40B4-BE49-F238E27FC236}">
                <a16:creationId xmlns:a16="http://schemas.microsoft.com/office/drawing/2014/main" id="{B17D07CB-142C-4553-B2C6-A9B034336D22}"/>
              </a:ext>
            </a:extLst>
          </p:cNvPr>
          <p:cNvSpPr>
            <a:spLocks noGrp="1" noChangeArrowheads="1"/>
          </p:cNvSpPr>
          <p:nvPr>
            <p:ph idx="1"/>
          </p:nvPr>
        </p:nvSpPr>
        <p:spPr>
          <a:xfrm>
            <a:off x="457200" y="549275"/>
            <a:ext cx="8229600" cy="5576888"/>
          </a:xfrm>
        </p:spPr>
        <p:txBody>
          <a:bodyPr/>
          <a:lstStyle/>
          <a:p>
            <a:pPr marL="609600" indent="-609600" algn="just">
              <a:lnSpc>
                <a:spcPct val="80000"/>
              </a:lnSpc>
              <a:buFont typeface="Wingdings" panose="05000000000000000000" pitchFamily="2" charset="2"/>
              <a:buNone/>
            </a:pPr>
            <a:r>
              <a:rPr lang="ru-RU" altLang="ru-RU" sz="2800" b="1">
                <a:latin typeface="Times New Roman" panose="02020603050405020304" pitchFamily="18" charset="0"/>
              </a:rPr>
              <a:t>      в)</a:t>
            </a:r>
            <a:r>
              <a:rPr lang="ru-RU" altLang="ru-RU" sz="3000" b="1">
                <a:latin typeface="Times New Roman" panose="02020603050405020304" pitchFamily="18" charset="0"/>
              </a:rPr>
              <a:t>Ауыспалы егістердін, санын, көлемін және шекарасын анықтап, олардың учаскелерінде жерді, техниканы және еңбекті мейлінше өнімді пайдалануды ескере отырып орналастыру. Әрбір топыракты алқапқа — олардың құнарлылығын, механикалық құрамын, эрозияға бейімділігін, рельефіне қарай өзіндік ауыспалы егіс беру.</a:t>
            </a:r>
          </a:p>
          <a:p>
            <a:pPr marL="609600" indent="-609600" algn="just">
              <a:lnSpc>
                <a:spcPct val="80000"/>
              </a:lnSpc>
              <a:buFont typeface="Wingdings" panose="05000000000000000000" pitchFamily="2" charset="2"/>
              <a:buNone/>
            </a:pPr>
            <a:r>
              <a:rPr lang="ru-RU" altLang="ru-RU" sz="3000" b="1">
                <a:latin typeface="Times New Roman" panose="02020603050405020304" pitchFamily="18" charset="0"/>
              </a:rPr>
              <a:t>       Шаруашылықтағы ауыспалы егістердін. барлық жиынтығы, кабылданған егіс құрылымының көлемін орындауды қамтамасыз етулері қажет.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3EC43033-4C18-4926-9E5D-ECD0F1803F5B}"/>
              </a:ext>
            </a:extLst>
          </p:cNvPr>
          <p:cNvSpPr>
            <a:spLocks noGrp="1" noChangeArrowheads="1"/>
          </p:cNvSpPr>
          <p:nvPr>
            <p:ph idx="1"/>
          </p:nvPr>
        </p:nvSpPr>
        <p:spPr>
          <a:xfrm>
            <a:off x="457200" y="476250"/>
            <a:ext cx="8229600" cy="5649913"/>
          </a:xfrm>
        </p:spPr>
        <p:txBody>
          <a:bodyPr>
            <a:normAutofit lnSpcReduction="10000"/>
          </a:bodyPr>
          <a:lstStyle/>
          <a:p>
            <a:pPr marL="609600" indent="-609600" algn="just" fontAlgn="auto">
              <a:spcAft>
                <a:spcPts val="0"/>
              </a:spcAft>
              <a:buClr>
                <a:schemeClr val="accent3"/>
              </a:buClr>
              <a:buFont typeface="Wingdings" pitchFamily="2" charset="2"/>
              <a:buNone/>
              <a:defRPr/>
            </a:pPr>
            <a:r>
              <a:rPr lang="ru-RU" altLang="ru-RU" b="1" dirty="0">
                <a:latin typeface="Times New Roman" pitchFamily="18" charset="0"/>
              </a:rPr>
              <a:t>    г)</a:t>
            </a:r>
            <a:r>
              <a:rPr lang="ru-RU" altLang="ru-RU" sz="3000" b="1" dirty="0" err="1">
                <a:latin typeface="Times New Roman" pitchFamily="18" charset="0"/>
              </a:rPr>
              <a:t>Танаптарды</a:t>
            </a:r>
            <a:r>
              <a:rPr lang="ru-RU" altLang="ru-RU" sz="3000" b="1" dirty="0">
                <a:latin typeface="Times New Roman" pitchFamily="18" charset="0"/>
              </a:rPr>
              <a:t> </a:t>
            </a:r>
            <a:r>
              <a:rPr lang="ru-RU" altLang="ru-RU" sz="3000" b="1" dirty="0" err="1">
                <a:latin typeface="Times New Roman" pitchFamily="18" charset="0"/>
              </a:rPr>
              <a:t>кесіп</a:t>
            </a:r>
            <a:r>
              <a:rPr lang="ru-RU" altLang="ru-RU" sz="3000" b="1" dirty="0">
                <a:latin typeface="Times New Roman" pitchFamily="18" charset="0"/>
              </a:rPr>
              <a:t> </a:t>
            </a:r>
            <a:r>
              <a:rPr lang="ru-RU" altLang="ru-RU" sz="3000" b="1" dirty="0" err="1">
                <a:latin typeface="Times New Roman" pitchFamily="18" charset="0"/>
              </a:rPr>
              <a:t>бөлу</a:t>
            </a:r>
            <a:r>
              <a:rPr lang="ru-RU" altLang="ru-RU" sz="3000" b="1" dirty="0">
                <a:latin typeface="Times New Roman" pitchFamily="18" charset="0"/>
              </a:rPr>
              <a:t> </a:t>
            </a:r>
            <a:r>
              <a:rPr lang="ru-RU" altLang="ru-RU" sz="3000" b="1" dirty="0" err="1">
                <a:latin typeface="Times New Roman" pitchFamily="18" charset="0"/>
              </a:rPr>
              <a:t>және</a:t>
            </a:r>
            <a:r>
              <a:rPr lang="ru-RU" altLang="ru-RU" sz="3000" b="1" dirty="0">
                <a:latin typeface="Times New Roman" pitchFamily="18" charset="0"/>
              </a:rPr>
              <a:t> </a:t>
            </a:r>
            <a:r>
              <a:rPr lang="ru-RU" altLang="ru-RU" sz="3000" b="1" dirty="0" err="1">
                <a:latin typeface="Times New Roman" pitchFamily="18" charset="0"/>
              </a:rPr>
              <a:t>бағаналар</a:t>
            </a:r>
            <a:r>
              <a:rPr lang="ru-RU" altLang="ru-RU" sz="3000" b="1" dirty="0">
                <a:latin typeface="Times New Roman" pitchFamily="18" charset="0"/>
              </a:rPr>
              <a:t> </a:t>
            </a:r>
            <a:r>
              <a:rPr lang="ru-RU" altLang="ru-RU" sz="3000" b="1" dirty="0" err="1">
                <a:latin typeface="Times New Roman" pitchFamily="18" charset="0"/>
              </a:rPr>
              <a:t>қою</a:t>
            </a:r>
            <a:r>
              <a:rPr lang="ru-RU" altLang="ru-RU" sz="3000" b="1" dirty="0">
                <a:latin typeface="Times New Roman" pitchFamily="18" charset="0"/>
              </a:rPr>
              <a:t> </a:t>
            </a:r>
            <a:r>
              <a:rPr lang="ru-RU" altLang="ru-RU" sz="3000" b="1" dirty="0" err="1">
                <a:latin typeface="Times New Roman" pitchFamily="18" charset="0"/>
              </a:rPr>
              <a:t>жолымен</a:t>
            </a:r>
            <a:r>
              <a:rPr lang="ru-RU" altLang="ru-RU" sz="3000" b="1" dirty="0">
                <a:latin typeface="Times New Roman" pitchFamily="18" charset="0"/>
              </a:rPr>
              <a:t> </a:t>
            </a:r>
            <a:r>
              <a:rPr lang="ru-RU" altLang="ru-RU" sz="3000" b="1" dirty="0" err="1">
                <a:latin typeface="Times New Roman" pitchFamily="18" charset="0"/>
              </a:rPr>
              <a:t>ауыспалы</a:t>
            </a:r>
            <a:r>
              <a:rPr lang="ru-RU" altLang="ru-RU" sz="3000" b="1" dirty="0">
                <a:latin typeface="Times New Roman" pitchFamily="18" charset="0"/>
              </a:rPr>
              <a:t> </a:t>
            </a:r>
            <a:r>
              <a:rPr lang="ru-RU" altLang="ru-RU" sz="3000" b="1" dirty="0" err="1">
                <a:latin typeface="Times New Roman" pitchFamily="18" charset="0"/>
              </a:rPr>
              <a:t>егісті</a:t>
            </a:r>
            <a:r>
              <a:rPr lang="ru-RU" altLang="ru-RU" sz="3000" b="1" dirty="0">
                <a:latin typeface="Times New Roman" pitchFamily="18" charset="0"/>
              </a:rPr>
              <a:t> </a:t>
            </a:r>
            <a:r>
              <a:rPr lang="ru-RU" altLang="ru-RU" sz="3000" b="1" dirty="0" err="1">
                <a:latin typeface="Times New Roman" pitchFamily="18" charset="0"/>
              </a:rPr>
              <a:t>қалыпты</a:t>
            </a:r>
            <a:r>
              <a:rPr lang="ru-RU" altLang="ru-RU" sz="3000" b="1" dirty="0">
                <a:latin typeface="Times New Roman" pitchFamily="18" charset="0"/>
              </a:rPr>
              <a:t> </a:t>
            </a:r>
            <a:r>
              <a:rPr lang="ru-RU" altLang="ru-RU" sz="3000" b="1" dirty="0" err="1">
                <a:latin typeface="Times New Roman" pitchFamily="18" charset="0"/>
              </a:rPr>
              <a:t>жүргізу</a:t>
            </a:r>
            <a:r>
              <a:rPr lang="ru-RU" altLang="ru-RU" sz="3000" b="1" dirty="0">
                <a:latin typeface="Times New Roman" pitchFamily="18" charset="0"/>
              </a:rPr>
              <a:t>. </a:t>
            </a:r>
            <a:r>
              <a:rPr lang="ru-RU" altLang="ru-RU" sz="3000" b="1" dirty="0" err="1">
                <a:latin typeface="Times New Roman" pitchFamily="18" charset="0"/>
              </a:rPr>
              <a:t>Шаруашылық</a:t>
            </a:r>
            <a:r>
              <a:rPr lang="ru-RU" altLang="ru-RU" sz="3000" b="1" dirty="0">
                <a:latin typeface="Times New Roman" pitchFamily="18" charset="0"/>
              </a:rPr>
              <a:t> </a:t>
            </a:r>
            <a:r>
              <a:rPr lang="ru-RU" altLang="ru-RU" sz="3000" b="1" dirty="0" err="1">
                <a:latin typeface="Times New Roman" pitchFamily="18" charset="0"/>
              </a:rPr>
              <a:t>ішінде</a:t>
            </a:r>
            <a:r>
              <a:rPr lang="ru-RU" altLang="ru-RU" sz="3000" b="1" dirty="0">
                <a:latin typeface="Times New Roman" pitchFamily="18" charset="0"/>
              </a:rPr>
              <a:t> </a:t>
            </a:r>
            <a:r>
              <a:rPr lang="ru-RU" altLang="ru-RU" sz="3000" b="1" dirty="0" err="1">
                <a:latin typeface="Times New Roman" pitchFamily="18" charset="0"/>
              </a:rPr>
              <a:t>жерге</a:t>
            </a:r>
            <a:r>
              <a:rPr lang="ru-RU" altLang="ru-RU" sz="3000" b="1" dirty="0">
                <a:latin typeface="Times New Roman" pitchFamily="18" charset="0"/>
              </a:rPr>
              <a:t> </a:t>
            </a:r>
            <a:r>
              <a:rPr lang="ru-RU" altLang="ru-RU" sz="3000" b="1" dirty="0" err="1">
                <a:latin typeface="Times New Roman" pitchFamily="18" charset="0"/>
              </a:rPr>
              <a:t>орна</a:t>
            </a:r>
            <a:r>
              <a:rPr lang="ru-RU" altLang="ru-RU" sz="3000" b="1" dirty="0">
                <a:latin typeface="Times New Roman" pitchFamily="18" charset="0"/>
              </a:rPr>
              <a:t>-</a:t>
            </a:r>
            <a:br>
              <a:rPr lang="ru-RU" altLang="ru-RU" sz="3000" b="1" dirty="0">
                <a:latin typeface="Times New Roman" pitchFamily="18" charset="0"/>
              </a:rPr>
            </a:br>
            <a:r>
              <a:rPr lang="ru-RU" altLang="ru-RU" sz="3000" b="1" dirty="0" err="1">
                <a:latin typeface="Times New Roman" pitchFamily="18" charset="0"/>
              </a:rPr>
              <a:t>ластырудың</a:t>
            </a:r>
            <a:r>
              <a:rPr lang="ru-RU" altLang="ru-RU" sz="3000" b="1" dirty="0">
                <a:latin typeface="Times New Roman" pitchFamily="18" charset="0"/>
              </a:rPr>
              <a:t> </a:t>
            </a:r>
            <a:r>
              <a:rPr lang="ru-RU" altLang="ru-RU" sz="3000" b="1" dirty="0" err="1">
                <a:latin typeface="Times New Roman" pitchFamily="18" charset="0"/>
              </a:rPr>
              <a:t>жобасын</a:t>
            </a:r>
            <a:r>
              <a:rPr lang="ru-RU" altLang="ru-RU" sz="3000" b="1" dirty="0">
                <a:latin typeface="Times New Roman" pitchFamily="18" charset="0"/>
              </a:rPr>
              <a:t> </a:t>
            </a:r>
            <a:r>
              <a:rPr lang="ru-RU" altLang="ru-RU" sz="3000" b="1" dirty="0" err="1">
                <a:latin typeface="Times New Roman" pitchFamily="18" charset="0"/>
              </a:rPr>
              <a:t>және</a:t>
            </a:r>
            <a:r>
              <a:rPr lang="ru-RU" altLang="ru-RU" sz="3000" b="1" dirty="0">
                <a:latin typeface="Times New Roman" pitchFamily="18" charset="0"/>
              </a:rPr>
              <a:t> </a:t>
            </a:r>
            <a:r>
              <a:rPr lang="ru-RU" altLang="ru-RU" sz="3000" b="1" dirty="0" err="1">
                <a:latin typeface="Times New Roman" pitchFamily="18" charset="0"/>
              </a:rPr>
              <a:t>жерді</a:t>
            </a:r>
            <a:r>
              <a:rPr lang="ru-RU" altLang="ru-RU" sz="3000" b="1" dirty="0">
                <a:latin typeface="Times New Roman" pitchFamily="18" charset="0"/>
              </a:rPr>
              <a:t> </a:t>
            </a:r>
            <a:r>
              <a:rPr lang="ru-RU" altLang="ru-RU" sz="3000" b="1" dirty="0" err="1">
                <a:latin typeface="Times New Roman" pitchFamily="18" charset="0"/>
              </a:rPr>
              <a:t>пайдалану</a:t>
            </a:r>
            <a:r>
              <a:rPr lang="ru-RU" altLang="ru-RU" sz="3000" b="1" dirty="0">
                <a:latin typeface="Times New Roman" pitchFamily="18" charset="0"/>
              </a:rPr>
              <a:t> </a:t>
            </a:r>
            <a:r>
              <a:rPr lang="ru-RU" altLang="ru-RU" sz="3000" b="1" dirty="0" err="1">
                <a:latin typeface="Times New Roman" pitchFamily="18" charset="0"/>
              </a:rPr>
              <a:t>картасын</a:t>
            </a:r>
            <a:r>
              <a:rPr lang="ru-RU" altLang="ru-RU" sz="3000" b="1" dirty="0">
                <a:latin typeface="Times New Roman" pitchFamily="18" charset="0"/>
              </a:rPr>
              <a:t> </a:t>
            </a:r>
            <a:r>
              <a:rPr lang="ru-RU" altLang="ru-RU" sz="3000" b="1" dirty="0" err="1">
                <a:latin typeface="Times New Roman" pitchFamily="18" charset="0"/>
              </a:rPr>
              <a:t>жасауды</a:t>
            </a:r>
            <a:br>
              <a:rPr lang="ru-RU" altLang="ru-RU" sz="3000" b="1" dirty="0">
                <a:latin typeface="Times New Roman" pitchFamily="18" charset="0"/>
              </a:rPr>
            </a:br>
            <a:r>
              <a:rPr lang="ru-RU" altLang="ru-RU" sz="3000" b="1" dirty="0" err="1">
                <a:latin typeface="Times New Roman" pitchFamily="18" charset="0"/>
              </a:rPr>
              <a:t>шаруашылық</a:t>
            </a:r>
            <a:r>
              <a:rPr lang="ru-RU" altLang="ru-RU" sz="3000" b="1" dirty="0">
                <a:latin typeface="Times New Roman" pitchFamily="18" charset="0"/>
              </a:rPr>
              <a:t> </a:t>
            </a:r>
            <a:r>
              <a:rPr lang="ru-RU" altLang="ru-RU" sz="3000" b="1" dirty="0" err="1">
                <a:latin typeface="Times New Roman" pitchFamily="18" charset="0"/>
              </a:rPr>
              <a:t>басшыл</a:t>
            </a:r>
            <a:r>
              <a:rPr lang="ru-RU" altLang="ru-RU" sz="3000" b="1" dirty="0">
                <a:latin typeface="Times New Roman" pitchFamily="18" charset="0"/>
              </a:rPr>
              <a:t> </a:t>
            </a:r>
            <a:r>
              <a:rPr lang="ru-RU" altLang="ru-RU" sz="3000" b="1" dirty="0" err="1">
                <a:latin typeface="Times New Roman" pitchFamily="18" charset="0"/>
              </a:rPr>
              <a:t>арына</a:t>
            </a:r>
            <a:r>
              <a:rPr lang="ru-RU" altLang="ru-RU" sz="3000" b="1" dirty="0">
                <a:latin typeface="Times New Roman" pitchFamily="18" charset="0"/>
              </a:rPr>
              <a:t> </a:t>
            </a:r>
            <a:r>
              <a:rPr lang="ru-RU" altLang="ru-RU" sz="3000" b="1" dirty="0" err="1">
                <a:latin typeface="Times New Roman" pitchFamily="18" charset="0"/>
              </a:rPr>
              <a:t>тапсыру</a:t>
            </a:r>
            <a:r>
              <a:rPr lang="ru-RU" altLang="ru-RU" sz="3000" b="1" dirty="0">
                <a:latin typeface="Times New Roman" pitchFamily="18" charset="0"/>
              </a:rPr>
              <a:t>. Осы </a:t>
            </a:r>
            <a:r>
              <a:rPr lang="ru-RU" altLang="ru-RU" sz="3000" b="1" dirty="0" err="1">
                <a:latin typeface="Times New Roman" pitchFamily="18" charset="0"/>
              </a:rPr>
              <a:t>сәттен</a:t>
            </a:r>
            <a:r>
              <a:rPr lang="ru-RU" altLang="ru-RU" sz="3000" b="1" dirty="0">
                <a:latin typeface="Times New Roman" pitchFamily="18" charset="0"/>
              </a:rPr>
              <a:t> </a:t>
            </a:r>
            <a:r>
              <a:rPr lang="ru-RU" altLang="ru-RU" sz="3000" b="1" dirty="0" err="1">
                <a:latin typeface="Times New Roman" pitchFamily="18" charset="0"/>
              </a:rPr>
              <a:t>бастап</a:t>
            </a:r>
            <a:r>
              <a:rPr lang="ru-RU" altLang="ru-RU" sz="3000" b="1" dirty="0">
                <a:latin typeface="Times New Roman" pitchFamily="18" charset="0"/>
              </a:rPr>
              <a:t> </a:t>
            </a:r>
            <a:r>
              <a:rPr lang="ru-RU" altLang="ru-RU" sz="3000" b="1" dirty="0" err="1">
                <a:latin typeface="Times New Roman" pitchFamily="18" charset="0"/>
              </a:rPr>
              <a:t>екінші</a:t>
            </a:r>
            <a:br>
              <a:rPr lang="ru-RU" altLang="ru-RU" sz="3000" b="1" dirty="0">
                <a:latin typeface="Times New Roman" pitchFamily="18" charset="0"/>
              </a:rPr>
            </a:br>
            <a:r>
              <a:rPr lang="ru-RU" altLang="ru-RU" sz="3000" b="1" dirty="0" err="1">
                <a:latin typeface="Times New Roman" pitchFamily="18" charset="0"/>
              </a:rPr>
              <a:t>кезең</a:t>
            </a:r>
            <a:r>
              <a:rPr lang="ru-RU" altLang="ru-RU" sz="3000" b="1" dirty="0">
                <a:latin typeface="Times New Roman" pitchFamily="18" charset="0"/>
              </a:rPr>
              <a:t> — </a:t>
            </a:r>
            <a:r>
              <a:rPr lang="ru-RU" altLang="ru-RU" sz="3000" b="1" dirty="0" err="1">
                <a:latin typeface="Times New Roman" pitchFamily="18" charset="0"/>
              </a:rPr>
              <a:t>ауыспалы</a:t>
            </a:r>
            <a:r>
              <a:rPr lang="ru-RU" altLang="ru-RU" sz="3000" b="1" dirty="0">
                <a:latin typeface="Times New Roman" pitchFamily="18" charset="0"/>
              </a:rPr>
              <a:t> </a:t>
            </a:r>
            <a:r>
              <a:rPr lang="ru-RU" altLang="ru-RU" sz="3000" b="1" dirty="0" err="1">
                <a:latin typeface="Times New Roman" pitchFamily="18" charset="0"/>
              </a:rPr>
              <a:t>егісті</a:t>
            </a:r>
            <a:r>
              <a:rPr lang="ru-RU" altLang="ru-RU" sz="3000" b="1" dirty="0">
                <a:latin typeface="Times New Roman" pitchFamily="18" charset="0"/>
              </a:rPr>
              <a:t> </a:t>
            </a:r>
            <a:r>
              <a:rPr lang="ru-RU" altLang="ru-RU" sz="3000" b="1" dirty="0" err="1">
                <a:latin typeface="Times New Roman" pitchFamily="18" charset="0"/>
              </a:rPr>
              <a:t>игеру</a:t>
            </a:r>
            <a:r>
              <a:rPr lang="ru-RU" altLang="ru-RU" sz="3000" b="1" dirty="0">
                <a:latin typeface="Times New Roman" pitchFamily="18" charset="0"/>
              </a:rPr>
              <a:t> </a:t>
            </a:r>
            <a:r>
              <a:rPr lang="ru-RU" altLang="ru-RU" sz="3000" b="1" dirty="0" err="1">
                <a:latin typeface="Times New Roman" pitchFamily="18" charset="0"/>
              </a:rPr>
              <a:t>басталады</a:t>
            </a:r>
            <a:r>
              <a:rPr lang="ru-RU" altLang="ru-RU" sz="3000" b="1" dirty="0">
                <a:latin typeface="Times New Roman" pitchFamily="18" charset="0"/>
              </a:rPr>
              <a:t>.</a:t>
            </a:r>
          </a:p>
          <a:p>
            <a:pPr marL="609600" indent="-609600" algn="just" fontAlgn="auto">
              <a:spcAft>
                <a:spcPts val="0"/>
              </a:spcAft>
              <a:buClr>
                <a:schemeClr val="accent3"/>
              </a:buClr>
              <a:buFont typeface="Wingdings" pitchFamily="2" charset="2"/>
              <a:buNone/>
              <a:defRPr/>
            </a:pPr>
            <a:r>
              <a:rPr lang="ru-RU" altLang="ru-RU" sz="3000" b="1" u="sng" dirty="0">
                <a:latin typeface="Times New Roman" pitchFamily="18" charset="0"/>
              </a:rPr>
              <a:t>      </a:t>
            </a:r>
            <a:r>
              <a:rPr lang="ru-RU" altLang="ru-RU" sz="3000" b="1" u="sng" dirty="0" err="1">
                <a:latin typeface="Times New Roman" pitchFamily="18" charset="0"/>
              </a:rPr>
              <a:t>Еңгізілген</a:t>
            </a:r>
            <a:r>
              <a:rPr lang="ru-RU" altLang="ru-RU" sz="3000" b="1" u="sng" dirty="0">
                <a:latin typeface="Times New Roman" pitchFamily="18" charset="0"/>
              </a:rPr>
              <a:t> </a:t>
            </a:r>
            <a:r>
              <a:rPr lang="ru-RU" altLang="ru-RU" sz="3000" b="1" u="sng" dirty="0" err="1">
                <a:latin typeface="Times New Roman" pitchFamily="18" charset="0"/>
              </a:rPr>
              <a:t>ауспалы</a:t>
            </a:r>
            <a:r>
              <a:rPr lang="ru-RU" altLang="ru-RU" sz="3000" b="1" u="sng" dirty="0">
                <a:latin typeface="Times New Roman" pitchFamily="18" charset="0"/>
              </a:rPr>
              <a:t> </a:t>
            </a:r>
            <a:r>
              <a:rPr lang="ru-RU" altLang="ru-RU" sz="3000" b="1" u="sng" dirty="0" err="1">
                <a:latin typeface="Times New Roman" pitchFamily="18" charset="0"/>
              </a:rPr>
              <a:t>егіс</a:t>
            </a:r>
            <a:r>
              <a:rPr lang="ru-RU" altLang="ru-RU" sz="3000" b="1" u="sng" dirty="0">
                <a:latin typeface="Times New Roman" pitchFamily="18" charset="0"/>
              </a:rPr>
              <a:t>- </a:t>
            </a:r>
            <a:r>
              <a:rPr lang="ru-RU" altLang="ru-RU" sz="3000" b="1" dirty="0" err="1">
                <a:latin typeface="Times New Roman" pitchFamily="18" charset="0"/>
              </a:rPr>
              <a:t>жобасы</a:t>
            </a:r>
            <a:r>
              <a:rPr lang="ru-RU" altLang="ru-RU" sz="3000" b="1" dirty="0">
                <a:latin typeface="Times New Roman" pitchFamily="18" charset="0"/>
              </a:rPr>
              <a:t> </a:t>
            </a:r>
            <a:r>
              <a:rPr lang="ru-RU" altLang="ru-RU" sz="3000" b="1" dirty="0" err="1">
                <a:latin typeface="Times New Roman" pitchFamily="18" charset="0"/>
              </a:rPr>
              <a:t>шаруашылықтың</a:t>
            </a:r>
            <a:r>
              <a:rPr lang="ru-RU" altLang="ru-RU" sz="3000" b="1" dirty="0">
                <a:latin typeface="Times New Roman" pitchFamily="18" charset="0"/>
              </a:rPr>
              <a:t> </a:t>
            </a:r>
            <a:r>
              <a:rPr lang="ru-RU" altLang="ru-RU" sz="3000" b="1" dirty="0" err="1">
                <a:latin typeface="Times New Roman" pitchFamily="18" charset="0"/>
              </a:rPr>
              <a:t>пайдаланатын</a:t>
            </a:r>
            <a:r>
              <a:rPr lang="ru-RU" altLang="ru-RU" sz="3000" b="1" dirty="0">
                <a:latin typeface="Times New Roman" pitchFamily="18" charset="0"/>
              </a:rPr>
              <a:t> </a:t>
            </a:r>
            <a:r>
              <a:rPr lang="ru-RU" altLang="ru-RU" sz="3000" b="1" dirty="0" err="1">
                <a:latin typeface="Times New Roman" pitchFamily="18" charset="0"/>
              </a:rPr>
              <a:t>жер</a:t>
            </a:r>
            <a:r>
              <a:rPr lang="ru-RU" altLang="ru-RU" sz="3000" b="1" dirty="0">
                <a:latin typeface="Times New Roman" pitchFamily="18" charset="0"/>
              </a:rPr>
              <a:t> </a:t>
            </a:r>
            <a:r>
              <a:rPr lang="ru-RU" altLang="ru-RU" sz="3000" b="1" dirty="0" err="1">
                <a:latin typeface="Times New Roman" pitchFamily="18" charset="0"/>
              </a:rPr>
              <a:t>аумағына</a:t>
            </a:r>
            <a:r>
              <a:rPr lang="ru-RU" altLang="ru-RU" sz="3000" b="1" dirty="0">
                <a:latin typeface="Times New Roman" pitchFamily="18" charset="0"/>
              </a:rPr>
              <a:t> </a:t>
            </a:r>
            <a:r>
              <a:rPr lang="ru-RU" altLang="ru-RU" sz="3000" b="1" dirty="0" err="1">
                <a:latin typeface="Times New Roman" pitchFamily="18" charset="0"/>
              </a:rPr>
              <a:t>толық</a:t>
            </a:r>
            <a:r>
              <a:rPr lang="ru-RU" altLang="ru-RU" sz="3000" b="1" dirty="0">
                <a:latin typeface="Times New Roman" pitchFamily="18" charset="0"/>
              </a:rPr>
              <a:t> </a:t>
            </a:r>
            <a:r>
              <a:rPr lang="ru-RU" altLang="ru-RU" sz="3000" b="1" dirty="0" err="1">
                <a:latin typeface="Times New Roman" pitchFamily="18" charset="0"/>
              </a:rPr>
              <a:t>орналастырылған</a:t>
            </a:r>
            <a:r>
              <a:rPr lang="ru-RU" altLang="ru-RU" sz="3000" b="1" dirty="0">
                <a:latin typeface="Times New Roman" pitchFamily="18" charset="0"/>
              </a:rPr>
              <a:t> </a:t>
            </a:r>
            <a:r>
              <a:rPr lang="ru-RU" altLang="ru-RU" sz="3000" b="1" dirty="0" err="1">
                <a:latin typeface="Times New Roman" pitchFamily="18" charset="0"/>
              </a:rPr>
              <a:t>ауспалы</a:t>
            </a:r>
            <a:r>
              <a:rPr lang="ru-RU" altLang="ru-RU" sz="3000" b="1" dirty="0">
                <a:latin typeface="Times New Roman" pitchFamily="18" charset="0"/>
              </a:rPr>
              <a:t> </a:t>
            </a:r>
            <a:r>
              <a:rPr lang="ru-RU" altLang="ru-RU" sz="3000" b="1" dirty="0" err="1">
                <a:latin typeface="Times New Roman" pitchFamily="18" charset="0"/>
              </a:rPr>
              <a:t>егіс</a:t>
            </a:r>
            <a:r>
              <a:rPr lang="ru-RU" altLang="ru-RU" sz="3000" b="1" dirty="0">
                <a:latin typeface="Times New Roman" pitchFamily="18"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3FBD0B8-D5D1-4229-8DD1-107F68E98B3D}"/>
              </a:ext>
            </a:extLst>
          </p:cNvPr>
          <p:cNvSpPr>
            <a:spLocks noGrp="1" noRot="1" noChangeArrowheads="1"/>
          </p:cNvSpPr>
          <p:nvPr>
            <p:ph type="title"/>
          </p:nvPr>
        </p:nvSpPr>
        <p:spPr/>
        <p:txBody>
          <a:bodyPr>
            <a:normAutofit fontScale="90000"/>
          </a:bodyPr>
          <a:lstStyle/>
          <a:p>
            <a:pPr fontAlgn="auto">
              <a:spcAft>
                <a:spcPts val="0"/>
              </a:spcAft>
              <a:defRPr/>
            </a:pPr>
            <a:br>
              <a:rPr lang="ru-RU" sz="4000">
                <a:latin typeface="Times New Roman" pitchFamily="18" charset="0"/>
              </a:rPr>
            </a:br>
            <a:endParaRPr lang="ru-RU" sz="4000">
              <a:latin typeface="Times New Roman" pitchFamily="18" charset="0"/>
            </a:endParaRPr>
          </a:p>
        </p:txBody>
      </p:sp>
      <p:sp>
        <p:nvSpPr>
          <p:cNvPr id="12291" name="Rectangle 3">
            <a:extLst>
              <a:ext uri="{FF2B5EF4-FFF2-40B4-BE49-F238E27FC236}">
                <a16:creationId xmlns:a16="http://schemas.microsoft.com/office/drawing/2014/main" id="{0DED06E0-6F47-43CC-95A0-4397E75CBFC8}"/>
              </a:ext>
            </a:extLst>
          </p:cNvPr>
          <p:cNvSpPr>
            <a:spLocks noGrp="1" noChangeArrowheads="1"/>
          </p:cNvSpPr>
          <p:nvPr>
            <p:ph idx="1"/>
          </p:nvPr>
        </p:nvSpPr>
        <p:spPr>
          <a:xfrm>
            <a:off x="457200" y="333375"/>
            <a:ext cx="8229600" cy="5792788"/>
          </a:xfrm>
        </p:spPr>
        <p:txBody>
          <a:bodyPr/>
          <a:lstStyle/>
          <a:p>
            <a:pPr algn="ctr">
              <a:buFont typeface="Wingdings" panose="05000000000000000000" pitchFamily="2" charset="2"/>
              <a:buNone/>
            </a:pPr>
            <a:r>
              <a:rPr lang="ru-RU" altLang="ru-RU" sz="3600"/>
              <a:t>   </a:t>
            </a:r>
            <a:r>
              <a:rPr lang="kk-KZ" altLang="ru-RU" b="1" u="sng">
                <a:latin typeface="Times New Roman" panose="02020603050405020304" pitchFamily="18" charset="0"/>
              </a:rPr>
              <a:t>2. </a:t>
            </a:r>
            <a:r>
              <a:rPr lang="ru-RU" altLang="ru-RU" b="1" u="sng">
                <a:latin typeface="Times New Roman" panose="02020603050405020304" pitchFamily="18" charset="0"/>
              </a:rPr>
              <a:t>Ауыспалы егісті игеру</a:t>
            </a:r>
          </a:p>
          <a:p>
            <a:pPr algn="just">
              <a:buFont typeface="Wingdings" panose="05000000000000000000" pitchFamily="2" charset="2"/>
              <a:buNone/>
            </a:pPr>
            <a:r>
              <a:rPr lang="ru-RU" altLang="ru-RU" sz="2800" b="1" u="sng">
                <a:latin typeface="Times New Roman" panose="02020603050405020304" pitchFamily="18" charset="0"/>
              </a:rPr>
              <a:t>    </a:t>
            </a:r>
            <a:r>
              <a:rPr lang="ru-RU" altLang="ru-RU" sz="2400" b="1" u="sng">
                <a:latin typeface="Times New Roman" panose="02020603050405020304" pitchFamily="18" charset="0"/>
              </a:rPr>
              <a:t>Ауыспалы егіс игеру жоспары- </a:t>
            </a:r>
            <a:r>
              <a:rPr lang="ru-RU" altLang="ru-RU" sz="2400" b="1">
                <a:latin typeface="Times New Roman" panose="02020603050405020304" pitchFamily="18" charset="0"/>
              </a:rPr>
              <a:t>оны игеру кезеніңде өсірілетін ауыл шаруашылығы дақылдарын танаптарға орналастыру нобайы.  </a:t>
            </a:r>
          </a:p>
          <a:p>
            <a:pPr algn="just">
              <a:buFont typeface="Wingdings" panose="05000000000000000000" pitchFamily="2" charset="2"/>
              <a:buNone/>
            </a:pPr>
            <a:r>
              <a:rPr lang="ru-RU" altLang="ru-RU" sz="2400" b="1" u="sng">
                <a:latin typeface="Times New Roman" panose="02020603050405020304" pitchFamily="18" charset="0"/>
              </a:rPr>
              <a:t>    Ауыспалы егісті игеру- </a:t>
            </a:r>
            <a:r>
              <a:rPr lang="ru-RU" altLang="ru-RU" sz="2400" b="1">
                <a:latin typeface="Times New Roman" panose="02020603050405020304" pitchFamily="18" charset="0"/>
              </a:rPr>
              <a:t>игеру жоспарын орындап, ауыл шаруашылығы дақылдарын алғы егістерге белгіленген нобайға сәйкес орналастыру кірісу. </a:t>
            </a:r>
            <a:endParaRPr lang="ru-RU" altLang="ru-RU" sz="2400"/>
          </a:p>
          <a:p>
            <a:pPr algn="just">
              <a:buFont typeface="Wingdings" panose="05000000000000000000" pitchFamily="2" charset="2"/>
              <a:buNone/>
            </a:pPr>
            <a:r>
              <a:rPr lang="ru-RU" altLang="ru-RU" sz="3600" b="1">
                <a:latin typeface="Times New Roman" panose="02020603050405020304" pitchFamily="18" charset="0"/>
              </a:rPr>
              <a:t>  </a:t>
            </a:r>
            <a:r>
              <a:rPr lang="ru-RU" altLang="ru-RU" sz="2400" b="1">
                <a:latin typeface="Times New Roman" panose="02020603050405020304" pitchFamily="18" charset="0"/>
              </a:rPr>
              <a:t>Егісті игеруге көшіру жоспары, әр танапта немесе танаптың бөлігінде қабылдаған ауыспалы егісті толык, игергенге дейін дақылдардың кезектесулерінің тәртібін анықтайды. Ауыспалы егістің қабылданған схемасына көшу жоспарын жасағанда жұмыстың төмендегідей кезектесіп отыруын сақтауға міндетті</a:t>
            </a:r>
            <a:r>
              <a:rPr lang="ru-RU" altLang="ru-RU" sz="2400">
                <a:latin typeface="Times New Roman" panose="02020603050405020304" pitchFamily="18" charset="0"/>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5DE1D66-7612-4AFC-B78E-8CB5C9724998}"/>
              </a:ext>
            </a:extLst>
          </p:cNvPr>
          <p:cNvSpPr>
            <a:spLocks noGrp="1" noRot="1" noChangeArrowheads="1"/>
          </p:cNvSpPr>
          <p:nvPr>
            <p:ph type="title"/>
          </p:nvPr>
        </p:nvSpPr>
        <p:spPr>
          <a:xfrm>
            <a:off x="457200" y="274638"/>
            <a:ext cx="8229600" cy="77787"/>
          </a:xfrm>
        </p:spPr>
        <p:txBody>
          <a:bodyPr>
            <a:normAutofit fontScale="90000"/>
          </a:bodyPr>
          <a:lstStyle/>
          <a:p>
            <a:pPr fontAlgn="auto">
              <a:spcAft>
                <a:spcPts val="0"/>
              </a:spcAft>
              <a:defRPr/>
            </a:pPr>
            <a:endParaRPr lang="ru-RU" sz="700"/>
          </a:p>
        </p:txBody>
      </p:sp>
      <p:sp>
        <p:nvSpPr>
          <p:cNvPr id="13315" name="Rectangle 3">
            <a:extLst>
              <a:ext uri="{FF2B5EF4-FFF2-40B4-BE49-F238E27FC236}">
                <a16:creationId xmlns:a16="http://schemas.microsoft.com/office/drawing/2014/main" id="{3732BABD-7A8C-4EC4-BFDE-63F29D7F9992}"/>
              </a:ext>
            </a:extLst>
          </p:cNvPr>
          <p:cNvSpPr>
            <a:spLocks noGrp="1" noChangeArrowheads="1"/>
          </p:cNvSpPr>
          <p:nvPr>
            <p:ph idx="1"/>
          </p:nvPr>
        </p:nvSpPr>
        <p:spPr>
          <a:xfrm>
            <a:off x="457200" y="476250"/>
            <a:ext cx="8229600" cy="6381750"/>
          </a:xfrm>
        </p:spPr>
        <p:txBody>
          <a:bodyPr>
            <a:normAutofit lnSpcReduction="10000"/>
          </a:bodyPr>
          <a:lstStyle/>
          <a:p>
            <a:pPr algn="just">
              <a:buFont typeface="Wingdings" panose="05000000000000000000" pitchFamily="2" charset="2"/>
              <a:buNone/>
            </a:pPr>
            <a:r>
              <a:rPr lang="ru-RU" altLang="ru-RU" sz="3000" b="1">
                <a:latin typeface="Times New Roman" panose="02020603050405020304" pitchFamily="18" charset="0"/>
              </a:rPr>
              <a:t>7.Егісті игеруге көшу кезеңінде, ауыспалы егісті игерудің бір жылы ішінде жас шөптердің барлық жастағылары болуы үшін, көп жылдық екпе шөптер егісіне танапты жоспарлы түрде бөліп отыру керек.</a:t>
            </a:r>
          </a:p>
          <a:p>
            <a:pPr algn="just">
              <a:buFont typeface="Wingdings" panose="05000000000000000000" pitchFamily="2" charset="2"/>
              <a:buNone/>
            </a:pPr>
            <a:r>
              <a:rPr lang="ru-RU" altLang="ru-RU" sz="2800" b="1">
                <a:latin typeface="Times New Roman" panose="02020603050405020304" pitchFamily="18" charset="0"/>
              </a:rPr>
              <a:t>8.Мүмкіндігінше, бірінші жылы-ақ танаптардың ала-құлалы-ғынан арылу қажет, яғни бір танапта бірнеше дақылдарды себу-ді жоспарлаудан сақтанған жөн.</a:t>
            </a:r>
          </a:p>
          <a:p>
            <a:pPr algn="just">
              <a:buFont typeface="Wingdings" panose="05000000000000000000" pitchFamily="2" charset="2"/>
              <a:buNone/>
            </a:pPr>
            <a:r>
              <a:rPr lang="ru-RU" altLang="ru-RU" sz="2800" b="1">
                <a:latin typeface="Times New Roman" panose="02020603050405020304" pitchFamily="18" charset="0"/>
              </a:rPr>
              <a:t>    </a:t>
            </a:r>
            <a:r>
              <a:rPr lang="ru-RU" altLang="ru-RU" sz="2800" b="1" u="sng">
                <a:latin typeface="Times New Roman" panose="02020603050405020304" pitchFamily="18" charset="0"/>
              </a:rPr>
              <a:t>Игерілген ауыспалы егіс- </a:t>
            </a:r>
            <a:r>
              <a:rPr lang="ru-RU" altLang="ru-RU" sz="2800" b="1">
                <a:latin typeface="Times New Roman" panose="02020603050405020304" pitchFamily="18" charset="0"/>
              </a:rPr>
              <a:t>танаптардың белгіленген шегарасы сақталып, дақылдардаң орналасуы мен олардың алғы егістері белгіленген нобайға сәйкес болуы.</a:t>
            </a:r>
          </a:p>
          <a:p>
            <a:pPr algn="just">
              <a:buFont typeface="Wingdings" panose="05000000000000000000" pitchFamily="2" charset="2"/>
              <a:buNone/>
            </a:pPr>
            <a:endParaRPr lang="ru-RU" altLang="ru-RU" sz="3000" b="1">
              <a:latin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F56E8528-270B-45EF-8960-56AC1F3AC03B}"/>
              </a:ext>
            </a:extLst>
          </p:cNvPr>
          <p:cNvSpPr>
            <a:spLocks noGrp="1" noRot="1" noChangeArrowheads="1"/>
          </p:cNvSpPr>
          <p:nvPr>
            <p:ph type="title"/>
          </p:nvPr>
        </p:nvSpPr>
        <p:spPr/>
        <p:txBody>
          <a:bodyPr>
            <a:normAutofit/>
          </a:bodyPr>
          <a:lstStyle/>
          <a:p>
            <a:pPr fontAlgn="auto">
              <a:spcAft>
                <a:spcPts val="0"/>
              </a:spcAft>
              <a:defRPr/>
            </a:pPr>
            <a:r>
              <a:rPr lang="ru-RU" sz="2800" u="sng" dirty="0">
                <a:effectLst>
                  <a:outerShdw blurRad="38100" dist="38100" dir="2700000" algn="tl">
                    <a:srgbClr val="000000">
                      <a:alpha val="43137"/>
                    </a:srgbClr>
                  </a:outerShdw>
                </a:effectLst>
                <a:latin typeface="Times New Roman" pitchFamily="18" charset="0"/>
              </a:rPr>
              <a:t>4. </a:t>
            </a:r>
            <a:r>
              <a:rPr lang="ru-RU" sz="2800" u="sng" dirty="0" err="1">
                <a:effectLst>
                  <a:outerShdw blurRad="38100" dist="38100" dir="2700000" algn="tl">
                    <a:srgbClr val="000000">
                      <a:alpha val="43137"/>
                    </a:srgbClr>
                  </a:outerShdw>
                </a:effectLst>
                <a:latin typeface="Times New Roman" pitchFamily="18" charset="0"/>
              </a:rPr>
              <a:t>Ауыспалы</a:t>
            </a:r>
            <a:r>
              <a:rPr lang="ru-RU" sz="2800" u="sng" dirty="0">
                <a:effectLst>
                  <a:outerShdw blurRad="38100" dist="38100" dir="2700000" algn="tl">
                    <a:srgbClr val="000000">
                      <a:alpha val="43137"/>
                    </a:srgbClr>
                  </a:outerShdw>
                </a:effectLst>
                <a:latin typeface="Times New Roman" pitchFamily="18" charset="0"/>
              </a:rPr>
              <a:t> </a:t>
            </a:r>
            <a:r>
              <a:rPr lang="ru-RU" sz="2800" u="sng" dirty="0" err="1">
                <a:effectLst>
                  <a:outerShdw blurRad="38100" dist="38100" dir="2700000" algn="tl">
                    <a:srgbClr val="000000">
                      <a:alpha val="43137"/>
                    </a:srgbClr>
                  </a:outerShdw>
                </a:effectLst>
                <a:latin typeface="Times New Roman" pitchFamily="18" charset="0"/>
              </a:rPr>
              <a:t>егіс</a:t>
            </a:r>
            <a:r>
              <a:rPr lang="ru-RU" sz="2800" u="sng" dirty="0">
                <a:effectLst>
                  <a:outerShdw blurRad="38100" dist="38100" dir="2700000" algn="tl">
                    <a:srgbClr val="000000">
                      <a:alpha val="43137"/>
                    </a:srgbClr>
                  </a:outerShdw>
                </a:effectLst>
                <a:latin typeface="Times New Roman" pitchFamily="18" charset="0"/>
              </a:rPr>
              <a:t> </a:t>
            </a:r>
            <a:r>
              <a:rPr lang="ru-RU" sz="2800" u="sng" dirty="0" err="1">
                <a:effectLst>
                  <a:outerShdw blurRad="38100" dist="38100" dir="2700000" algn="tl">
                    <a:srgbClr val="000000">
                      <a:alpha val="43137"/>
                    </a:srgbClr>
                  </a:outerShdw>
                </a:effectLst>
                <a:latin typeface="Times New Roman" pitchFamily="18" charset="0"/>
              </a:rPr>
              <a:t>және топырақты эрозиядан</a:t>
            </a:r>
            <a:r>
              <a:rPr lang="ru-RU" sz="2800" u="sng" dirty="0">
                <a:effectLst>
                  <a:outerShdw blurRad="38100" dist="38100" dir="2700000" algn="tl">
                    <a:srgbClr val="000000">
                      <a:alpha val="43137"/>
                    </a:srgbClr>
                  </a:outerShdw>
                </a:effectLst>
                <a:latin typeface="Times New Roman" pitchFamily="18" charset="0"/>
              </a:rPr>
              <a:t> </a:t>
            </a:r>
            <a:r>
              <a:rPr lang="ru-RU" sz="2800" u="sng" dirty="0" err="1">
                <a:effectLst>
                  <a:outerShdw blurRad="38100" dist="38100" dir="2700000" algn="tl">
                    <a:srgbClr val="000000">
                      <a:alpha val="43137"/>
                    </a:srgbClr>
                  </a:outerShdw>
                </a:effectLst>
                <a:latin typeface="Times New Roman" pitchFamily="18" charset="0"/>
              </a:rPr>
              <a:t>қорғау</a:t>
            </a:r>
            <a:r>
              <a:rPr lang="ru-RU" sz="2800" u="sng" dirty="0">
                <a:effectLst>
                  <a:outerShdw blurRad="38100" dist="38100" dir="2700000" algn="tl">
                    <a:srgbClr val="000000">
                      <a:alpha val="43137"/>
                    </a:srgbClr>
                  </a:outerShdw>
                </a:effectLst>
                <a:latin typeface="Times New Roman" pitchFamily="18" charset="0"/>
              </a:rPr>
              <a:t>  </a:t>
            </a:r>
            <a:br>
              <a:rPr lang="ru-RU" sz="2800" u="sng" dirty="0">
                <a:effectLst>
                  <a:outerShdw blurRad="38100" dist="38100" dir="2700000" algn="tl">
                    <a:srgbClr val="000000">
                      <a:alpha val="43137"/>
                    </a:srgbClr>
                  </a:outerShdw>
                </a:effectLst>
                <a:latin typeface="Times New Roman" pitchFamily="18" charset="0"/>
              </a:rPr>
            </a:br>
            <a:endParaRPr lang="ru-RU" sz="2800" u="sng" dirty="0">
              <a:effectLst>
                <a:outerShdw blurRad="38100" dist="38100" dir="2700000" algn="tl">
                  <a:srgbClr val="000000">
                    <a:alpha val="43137"/>
                  </a:srgbClr>
                </a:outerShdw>
              </a:effectLst>
              <a:latin typeface="Times New Roman" pitchFamily="18" charset="0"/>
            </a:endParaRPr>
          </a:p>
        </p:txBody>
      </p:sp>
      <p:sp>
        <p:nvSpPr>
          <p:cNvPr id="14339" name="Rectangle 3">
            <a:extLst>
              <a:ext uri="{FF2B5EF4-FFF2-40B4-BE49-F238E27FC236}">
                <a16:creationId xmlns:a16="http://schemas.microsoft.com/office/drawing/2014/main" id="{0F097D21-7607-402A-8777-37ECC3B66380}"/>
              </a:ext>
            </a:extLst>
          </p:cNvPr>
          <p:cNvSpPr>
            <a:spLocks noGrp="1" noChangeArrowheads="1"/>
          </p:cNvSpPr>
          <p:nvPr>
            <p:ph idx="1"/>
          </p:nvPr>
        </p:nvSpPr>
        <p:spPr>
          <a:xfrm>
            <a:off x="457200" y="836613"/>
            <a:ext cx="8229600" cy="5289550"/>
          </a:xfrm>
        </p:spPr>
        <p:txBody>
          <a:bodyPr/>
          <a:lstStyle/>
          <a:p>
            <a:pPr>
              <a:buFont typeface="Wingdings" panose="05000000000000000000" pitchFamily="2" charset="2"/>
              <a:buNone/>
            </a:pPr>
            <a:r>
              <a:rPr lang="ru-RU" altLang="ru-RU"/>
              <a:t>   </a:t>
            </a:r>
          </a:p>
          <a:p>
            <a:pPr algn="just">
              <a:buFont typeface="Wingdings" panose="05000000000000000000" pitchFamily="2" charset="2"/>
              <a:buNone/>
            </a:pPr>
            <a:r>
              <a:rPr lang="ru-RU" altLang="ru-RU" sz="2800" b="1">
                <a:latin typeface="Times New Roman" panose="02020603050405020304" pitchFamily="18" charset="0"/>
              </a:rPr>
              <a:t>   Дәнді-парлы аүыспалы егісте, пар топырақ эрозиясы кезінде ен. осал жер саналады, сондықтан да оны өңдеуді жолақтау бойынша жургізу ұсынылады. </a:t>
            </a:r>
          </a:p>
          <a:p>
            <a:pPr algn="just">
              <a:buFont typeface="Wingdings" panose="05000000000000000000" pitchFamily="2" charset="2"/>
              <a:buNone/>
            </a:pPr>
            <a:r>
              <a:rPr lang="ru-RU" altLang="ru-RU" sz="2800" b="1">
                <a:latin typeface="Times New Roman" panose="02020603050405020304" pitchFamily="18" charset="0"/>
              </a:rPr>
              <a:t>   Мұндай жағдайда алқап пар арқылы тек екі жыл ішінде пайдаланудан өтеді. Мұндай ауыспалы егіс айналымы мей-лінше қиындау соғады (1; 2-суреттер).</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7943372F-7528-48C9-B59E-ABD4D3B452BA}"/>
              </a:ext>
            </a:extLst>
          </p:cNvPr>
          <p:cNvSpPr>
            <a:spLocks noGrp="1" noRot="1" noChangeArrowheads="1"/>
          </p:cNvSpPr>
          <p:nvPr>
            <p:ph type="title"/>
          </p:nvPr>
        </p:nvSpPr>
        <p:spPr/>
        <p:txBody>
          <a:bodyPr/>
          <a:lstStyle/>
          <a:p>
            <a:r>
              <a:rPr lang="en-US" altLang="ru-RU" sz="2400" i="1">
                <a:latin typeface="Times New Roman" panose="02020603050405020304" pitchFamily="18" charset="0"/>
              </a:rPr>
              <a:t>2-</a:t>
            </a:r>
            <a:r>
              <a:rPr lang="ru-RU" altLang="ru-RU" sz="2400" i="1">
                <a:latin typeface="Times New Roman" panose="02020603050405020304" pitchFamily="18" charset="0"/>
              </a:rPr>
              <a:t>сурет</a:t>
            </a:r>
            <a:r>
              <a:rPr lang="en-US" altLang="ru-RU" sz="2400" i="1">
                <a:latin typeface="Times New Roman" panose="02020603050405020304" pitchFamily="18" charset="0"/>
              </a:rPr>
              <a:t>. </a:t>
            </a:r>
            <a:r>
              <a:rPr lang="ru-RU" altLang="ru-RU" sz="2400">
                <a:latin typeface="Times New Roman" panose="02020603050405020304" pitchFamily="18" charset="0"/>
              </a:rPr>
              <a:t>Кәдімгі</a:t>
            </a:r>
            <a:r>
              <a:rPr lang="en-US" altLang="ru-RU" sz="2400">
                <a:latin typeface="Times New Roman" panose="02020603050405020304" pitchFamily="18" charset="0"/>
              </a:rPr>
              <a:t> </a:t>
            </a:r>
            <a:r>
              <a:rPr lang="ru-RU" altLang="ru-RU" sz="2400">
                <a:latin typeface="Times New Roman" panose="02020603050405020304" pitchFamily="18" charset="0"/>
              </a:rPr>
              <a:t>дәнді</a:t>
            </a:r>
            <a:r>
              <a:rPr lang="en-US" altLang="ru-RU" sz="2400">
                <a:latin typeface="Times New Roman" panose="02020603050405020304" pitchFamily="18" charset="0"/>
              </a:rPr>
              <a:t> </a:t>
            </a:r>
            <a:r>
              <a:rPr lang="ru-RU" altLang="ru-RU" sz="2400">
                <a:latin typeface="Times New Roman" panose="02020603050405020304" pitchFamily="18" charset="0"/>
              </a:rPr>
              <a:t>парлы</a:t>
            </a:r>
            <a:r>
              <a:rPr lang="en-US" altLang="ru-RU" sz="2400">
                <a:latin typeface="Times New Roman" panose="02020603050405020304" pitchFamily="18" charset="0"/>
              </a:rPr>
              <a:t> </a:t>
            </a:r>
            <a:r>
              <a:rPr lang="ru-RU" altLang="ru-RU" sz="2400">
                <a:latin typeface="Times New Roman" panose="02020603050405020304" pitchFamily="18" charset="0"/>
              </a:rPr>
              <a:t>танаптың</a:t>
            </a:r>
            <a:r>
              <a:rPr lang="en-US" altLang="ru-RU" sz="2400">
                <a:latin typeface="Times New Roman" panose="02020603050405020304" pitchFamily="18" charset="0"/>
              </a:rPr>
              <a:t> </a:t>
            </a:r>
            <a:r>
              <a:rPr lang="ru-RU" altLang="ru-RU" sz="2400">
                <a:latin typeface="Times New Roman" panose="02020603050405020304" pitchFamily="18" charset="0"/>
              </a:rPr>
              <a:t>жолақтары</a:t>
            </a:r>
            <a:r>
              <a:rPr lang="en-US" altLang="ru-RU" sz="2400">
                <a:latin typeface="Times New Roman" panose="02020603050405020304" pitchFamily="18" charset="0"/>
              </a:rPr>
              <a:t> </a:t>
            </a:r>
            <a:r>
              <a:rPr lang="ru-RU" altLang="ru-RU" sz="2400">
                <a:latin typeface="Times New Roman" panose="02020603050405020304" pitchFamily="18" charset="0"/>
              </a:rPr>
              <a:t>орналастырылған</a:t>
            </a:r>
            <a:r>
              <a:rPr lang="en-US" altLang="ru-RU" sz="2400">
                <a:latin typeface="Times New Roman" panose="02020603050405020304" pitchFamily="18" charset="0"/>
              </a:rPr>
              <a:t> </a:t>
            </a:r>
            <a:r>
              <a:rPr lang="ru-RU" altLang="ru-RU" sz="2400">
                <a:latin typeface="Times New Roman" panose="02020603050405020304" pitchFamily="18" charset="0"/>
              </a:rPr>
              <a:t>таза</a:t>
            </a:r>
            <a:r>
              <a:rPr lang="en-US" altLang="ru-RU" sz="2400">
                <a:latin typeface="Times New Roman" panose="02020603050405020304" pitchFamily="18" charset="0"/>
              </a:rPr>
              <a:t> </a:t>
            </a:r>
            <a:r>
              <a:rPr lang="ru-RU" altLang="ru-RU" sz="2400">
                <a:latin typeface="Times New Roman" panose="02020603050405020304" pitchFamily="18" charset="0"/>
              </a:rPr>
              <a:t>парлы</a:t>
            </a:r>
            <a:r>
              <a:rPr lang="en-US" altLang="ru-RU" sz="2400">
                <a:latin typeface="Times New Roman" panose="02020603050405020304" pitchFamily="18" charset="0"/>
              </a:rPr>
              <a:t> </a:t>
            </a:r>
            <a:r>
              <a:rPr lang="ru-RU" altLang="ru-RU" sz="2400">
                <a:latin typeface="Times New Roman" panose="02020603050405020304" pitchFamily="18" charset="0"/>
              </a:rPr>
              <a:t>ауыспалы</a:t>
            </a:r>
            <a:r>
              <a:rPr lang="en-US" altLang="ru-RU" sz="2400">
                <a:latin typeface="Times New Roman" panose="02020603050405020304" pitchFamily="18" charset="0"/>
              </a:rPr>
              <a:t> </a:t>
            </a:r>
            <a:r>
              <a:rPr lang="ru-RU" altLang="ru-RU" sz="2400">
                <a:latin typeface="Times New Roman" panose="02020603050405020304" pitchFamily="18" charset="0"/>
              </a:rPr>
              <a:t>егіске</a:t>
            </a:r>
            <a:r>
              <a:rPr lang="en-US" altLang="ru-RU" sz="2400">
                <a:latin typeface="Times New Roman" panose="02020603050405020304" pitchFamily="18" charset="0"/>
              </a:rPr>
              <a:t> </a:t>
            </a:r>
            <a:r>
              <a:rPr lang="ru-RU" altLang="ru-RU" sz="2400">
                <a:latin typeface="Times New Roman" panose="02020603050405020304" pitchFamily="18" charset="0"/>
              </a:rPr>
              <a:t>көшу</a:t>
            </a:r>
            <a:r>
              <a:rPr lang="en-US" altLang="ru-RU" sz="2400">
                <a:latin typeface="Times New Roman" panose="02020603050405020304" pitchFamily="18" charset="0"/>
              </a:rPr>
              <a:t> </a:t>
            </a:r>
            <a:r>
              <a:rPr lang="ru-RU" altLang="ru-RU" sz="2400">
                <a:latin typeface="Times New Roman" panose="02020603050405020304" pitchFamily="18" charset="0"/>
              </a:rPr>
              <a:t>схемасы</a:t>
            </a:r>
          </a:p>
        </p:txBody>
      </p:sp>
      <p:pic>
        <p:nvPicPr>
          <p:cNvPr id="15363" name="Picture 4" descr="Новый рисунок (1)">
            <a:extLst>
              <a:ext uri="{FF2B5EF4-FFF2-40B4-BE49-F238E27FC236}">
                <a16:creationId xmlns:a16="http://schemas.microsoft.com/office/drawing/2014/main" id="{91F9A590-A882-447A-B4BC-B7506D9A18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90800" y="1971675"/>
            <a:ext cx="3962400" cy="4316413"/>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B3E80802-6A04-4D9E-94D4-AE7BF79A7A7F}"/>
              </a:ext>
            </a:extLst>
          </p:cNvPr>
          <p:cNvSpPr>
            <a:spLocks noGrp="1" noChangeArrowheads="1"/>
          </p:cNvSpPr>
          <p:nvPr>
            <p:ph idx="1"/>
          </p:nvPr>
        </p:nvSpPr>
        <p:spPr>
          <a:xfrm>
            <a:off x="457200" y="549275"/>
            <a:ext cx="8229600" cy="5576888"/>
          </a:xfrm>
        </p:spPr>
        <p:txBody>
          <a:bodyPr/>
          <a:lstStyle/>
          <a:p>
            <a:pPr algn="just">
              <a:buFont typeface="Wingdings" panose="05000000000000000000" pitchFamily="2" charset="2"/>
              <a:buNone/>
            </a:pPr>
            <a:r>
              <a:rPr lang="ru-RU" altLang="ru-RU" sz="2800"/>
              <a:t>    </a:t>
            </a:r>
            <a:r>
              <a:rPr lang="ru-RU" altLang="ru-RU" sz="2800">
                <a:latin typeface="Times New Roman" panose="02020603050405020304" pitchFamily="18" charset="0"/>
              </a:rPr>
              <a:t>Механикалық құрамы жеңіл топырақтарда егіншілікте дақылдарды тек қана жолақтап орналастыратын топырақты қорғайтын ауыспалы егісті қолдану негізінде жүргізуге болады, онда пар және бір жылдық дақылдар орналастырылған жолақтар көп жылдық екпе шөптер жолақтарымен кезектестіріледі. </a:t>
            </a:r>
          </a:p>
          <a:p>
            <a:pPr algn="just">
              <a:buFont typeface="Wingdings" panose="05000000000000000000" pitchFamily="2" charset="2"/>
              <a:buNone/>
            </a:pPr>
            <a:r>
              <a:rPr lang="ru-RU" altLang="ru-RU" sz="2800">
                <a:latin typeface="Times New Roman" panose="02020603050405020304" pitchFamily="18" charset="0"/>
              </a:rPr>
              <a:t>   Жолақтардын. ені құмайт және жеңіл саздақ топырақта 25 метрден, ауыр саздақ және саз балшықты топырақта  100 метрге дейін болады.</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13FBB5FD-E788-4F72-A2C2-2CE7EA77A1C6}"/>
              </a:ext>
            </a:extLst>
          </p:cNvPr>
          <p:cNvSpPr>
            <a:spLocks noGrp="1" noChangeArrowheads="1"/>
          </p:cNvSpPr>
          <p:nvPr>
            <p:ph idx="1"/>
          </p:nvPr>
        </p:nvSpPr>
        <p:spPr>
          <a:xfrm>
            <a:off x="457200" y="549275"/>
            <a:ext cx="8229600" cy="5576888"/>
          </a:xfrm>
        </p:spPr>
        <p:txBody>
          <a:bodyPr/>
          <a:lstStyle/>
          <a:p>
            <a:pPr algn="just">
              <a:buFont typeface="Wingdings" panose="05000000000000000000" pitchFamily="2" charset="2"/>
              <a:buNone/>
            </a:pPr>
            <a:r>
              <a:rPr lang="ru-RU" altLang="ru-RU"/>
              <a:t>   </a:t>
            </a:r>
            <a:r>
              <a:rPr lang="ru-RU" altLang="ru-RU" sz="2800" b="1">
                <a:latin typeface="Times New Roman" panose="02020603050405020304" pitchFamily="18" charset="0"/>
              </a:rPr>
              <a:t>Топырақ қорғайтын ауыспалы егістерді игеру және оларды сақтау мейлінше күрделі, айналым кестесін жасау қажет (3-сурет). </a:t>
            </a:r>
          </a:p>
          <a:p>
            <a:pPr algn="just">
              <a:buFont typeface="Wingdings" panose="05000000000000000000" pitchFamily="2" charset="2"/>
              <a:buNone/>
            </a:pPr>
            <a:r>
              <a:rPr lang="ru-RU" altLang="ru-RU" sz="2800" b="1">
                <a:latin typeface="Times New Roman" panose="02020603050405020304" pitchFamily="18" charset="0"/>
              </a:rPr>
              <a:t>    Кей кездері шаруашылықты есеппен өмірінің 5-ші жылындағы шөптерді келесі жылы пішенге қалдырады, бұл дақылдарды мерзімі бойынша кезектестірудің бұрмалануына, айналымынын ұзаруына және топырақты қорғайтын ауыспалы егістің өнімділігінін, төмендеуіне әкеп соқтырады.</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B979745-3B09-4DCD-BDC4-99E66A685DDD}"/>
              </a:ext>
            </a:extLst>
          </p:cNvPr>
          <p:cNvSpPr>
            <a:spLocks noGrp="1" noRot="1" noChangeArrowheads="1"/>
          </p:cNvSpPr>
          <p:nvPr>
            <p:ph type="title"/>
          </p:nvPr>
        </p:nvSpPr>
        <p:spPr>
          <a:xfrm>
            <a:off x="457200" y="274638"/>
            <a:ext cx="8229600" cy="777875"/>
          </a:xfrm>
        </p:spPr>
        <p:txBody>
          <a:bodyPr>
            <a:normAutofit fontScale="90000"/>
          </a:bodyPr>
          <a:lstStyle/>
          <a:p>
            <a:r>
              <a:rPr lang="en-US" altLang="ru-RU" sz="2400">
                <a:latin typeface="Times New Roman" panose="02020603050405020304" pitchFamily="18" charset="0"/>
              </a:rPr>
              <a:t>3</a:t>
            </a:r>
            <a:r>
              <a:rPr lang="en-US" altLang="ru-RU" sz="2400" i="1">
                <a:latin typeface="Times New Roman" panose="02020603050405020304" pitchFamily="18" charset="0"/>
              </a:rPr>
              <a:t>-</a:t>
            </a:r>
            <a:r>
              <a:rPr lang="ru-RU" altLang="ru-RU" sz="2400" i="1">
                <a:latin typeface="Times New Roman" panose="02020603050405020304" pitchFamily="18" charset="0"/>
              </a:rPr>
              <a:t>сурет</a:t>
            </a:r>
            <a:r>
              <a:rPr lang="en-US" altLang="ru-RU" sz="2400" i="1">
                <a:latin typeface="Times New Roman" panose="02020603050405020304" pitchFamily="18" charset="0"/>
              </a:rPr>
              <a:t>. </a:t>
            </a:r>
            <a:r>
              <a:rPr lang="ru-RU" altLang="ru-RU" sz="2400">
                <a:latin typeface="Times New Roman" panose="02020603050405020304" pitchFamily="18" charset="0"/>
              </a:rPr>
              <a:t>Бес</a:t>
            </a:r>
            <a:r>
              <a:rPr lang="en-US" altLang="ru-RU" sz="2400">
                <a:latin typeface="Times New Roman" panose="02020603050405020304" pitchFamily="18" charset="0"/>
              </a:rPr>
              <a:t> </a:t>
            </a:r>
            <a:r>
              <a:rPr lang="ru-RU" altLang="ru-RU" sz="2400">
                <a:latin typeface="Times New Roman" panose="02020603050405020304" pitchFamily="18" charset="0"/>
              </a:rPr>
              <a:t>танапты</a:t>
            </a:r>
            <a:r>
              <a:rPr lang="en-US" altLang="ru-RU" sz="2400">
                <a:latin typeface="Times New Roman" panose="02020603050405020304" pitchFamily="18" charset="0"/>
              </a:rPr>
              <a:t> </a:t>
            </a:r>
            <a:r>
              <a:rPr lang="ru-RU" altLang="ru-RU" sz="2400">
                <a:latin typeface="Times New Roman" panose="02020603050405020304" pitchFamily="18" charset="0"/>
              </a:rPr>
              <a:t>топырак</a:t>
            </a:r>
            <a:r>
              <a:rPr lang="en-US" altLang="ru-RU" sz="2400">
                <a:latin typeface="Times New Roman" panose="02020603050405020304" pitchFamily="18" charset="0"/>
              </a:rPr>
              <a:t> </a:t>
            </a:r>
            <a:r>
              <a:rPr lang="ru-RU" altLang="ru-RU" sz="2400">
                <a:latin typeface="Times New Roman" panose="02020603050405020304" pitchFamily="18" charset="0"/>
              </a:rPr>
              <a:t>қорғайтын</a:t>
            </a:r>
            <a:r>
              <a:rPr lang="en-US" altLang="ru-RU" sz="2400">
                <a:latin typeface="Times New Roman" panose="02020603050405020304" pitchFamily="18" charset="0"/>
              </a:rPr>
              <a:t> </a:t>
            </a:r>
            <a:r>
              <a:rPr lang="ru-RU" altLang="ru-RU" sz="2400">
                <a:latin typeface="Times New Roman" panose="02020603050405020304" pitchFamily="18" charset="0"/>
              </a:rPr>
              <a:t>он</a:t>
            </a:r>
            <a:r>
              <a:rPr lang="en-US" altLang="ru-RU" sz="2400">
                <a:latin typeface="Times New Roman" panose="02020603050405020304" pitchFamily="18" charset="0"/>
              </a:rPr>
              <a:t> </a:t>
            </a:r>
            <a:r>
              <a:rPr lang="ru-RU" altLang="ru-RU" sz="2400">
                <a:latin typeface="Times New Roman" panose="02020603050405020304" pitchFamily="18" charset="0"/>
              </a:rPr>
              <a:t>жылдық</a:t>
            </a:r>
            <a:r>
              <a:rPr lang="en-US" altLang="ru-RU" sz="2400">
                <a:latin typeface="Times New Roman" panose="02020603050405020304" pitchFamily="18" charset="0"/>
              </a:rPr>
              <a:t> </a:t>
            </a:r>
            <a:r>
              <a:rPr lang="ru-RU" altLang="ru-RU" sz="2400">
                <a:latin typeface="Times New Roman" panose="02020603050405020304" pitchFamily="18" charset="0"/>
              </a:rPr>
              <a:t>айналымды</a:t>
            </a:r>
            <a:r>
              <a:rPr lang="en-US" altLang="ru-RU" sz="2400">
                <a:latin typeface="Times New Roman" panose="02020603050405020304" pitchFamily="18" charset="0"/>
              </a:rPr>
              <a:t> </a:t>
            </a:r>
            <a:r>
              <a:rPr lang="ru-RU" altLang="ru-RU" sz="2400">
                <a:latin typeface="Times New Roman" panose="02020603050405020304" pitchFamily="18" charset="0"/>
              </a:rPr>
              <a:t>ауыспалы</a:t>
            </a:r>
            <a:r>
              <a:rPr lang="en-US" altLang="ru-RU" sz="2400">
                <a:latin typeface="Times New Roman" panose="02020603050405020304" pitchFamily="18" charset="0"/>
              </a:rPr>
              <a:t> </a:t>
            </a:r>
            <a:r>
              <a:rPr lang="ru-RU" altLang="ru-RU" sz="2400">
                <a:latin typeface="Times New Roman" panose="02020603050405020304" pitchFamily="18" charset="0"/>
              </a:rPr>
              <a:t>егістің</a:t>
            </a:r>
            <a:r>
              <a:rPr lang="en-US" altLang="ru-RU" sz="2400">
                <a:latin typeface="Times New Roman" panose="02020603050405020304" pitchFamily="18" charset="0"/>
              </a:rPr>
              <a:t> </a:t>
            </a:r>
            <a:r>
              <a:rPr lang="ru-RU" altLang="ru-RU" sz="2400">
                <a:latin typeface="Times New Roman" panose="02020603050405020304" pitchFamily="18" charset="0"/>
              </a:rPr>
              <a:t>схемасы</a:t>
            </a:r>
            <a:r>
              <a:rPr lang="en-US" altLang="ru-RU" sz="2400">
                <a:latin typeface="Times New Roman" panose="02020603050405020304" pitchFamily="18" charset="0"/>
              </a:rPr>
              <a:t>.</a:t>
            </a:r>
            <a:endParaRPr lang="ru-RU" altLang="ru-RU" sz="2400">
              <a:latin typeface="Times New Roman" panose="02020603050405020304" pitchFamily="18" charset="0"/>
            </a:endParaRPr>
          </a:p>
        </p:txBody>
      </p:sp>
      <p:pic>
        <p:nvPicPr>
          <p:cNvPr id="18435" name="Picture 4" descr="Новый рисунок (2)">
            <a:extLst>
              <a:ext uri="{FF2B5EF4-FFF2-40B4-BE49-F238E27FC236}">
                <a16:creationId xmlns:a16="http://schemas.microsoft.com/office/drawing/2014/main" id="{DAC7D71D-14BD-43AA-88E0-EB4C612792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7188" y="1196975"/>
            <a:ext cx="7929562" cy="52324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06">
            <a:extLst>
              <a:ext uri="{FF2B5EF4-FFF2-40B4-BE49-F238E27FC236}">
                <a16:creationId xmlns:a16="http://schemas.microsoft.com/office/drawing/2014/main" id="{D6F45412-5A48-47F3-A6F4-622566724707}"/>
              </a:ext>
            </a:extLst>
          </p:cNvPr>
          <p:cNvSpPr>
            <a:spLocks noGrp="1" noRot="1" noChangeArrowheads="1"/>
          </p:cNvSpPr>
          <p:nvPr>
            <p:ph type="title"/>
          </p:nvPr>
        </p:nvSpPr>
        <p:spPr>
          <a:xfrm>
            <a:off x="457200" y="274638"/>
            <a:ext cx="8229600" cy="6034087"/>
          </a:xfrm>
        </p:spPr>
        <p:txBody>
          <a:bodyPr/>
          <a:lstStyle/>
          <a:p>
            <a:pPr algn="just" fontAlgn="auto">
              <a:spcAft>
                <a:spcPts val="0"/>
              </a:spcAft>
              <a:defRPr/>
            </a:pPr>
            <a:r>
              <a:rPr lang="ru-RU" altLang="ru-RU" sz="2800">
                <a:latin typeface="Times New Roman" pitchFamily="18" charset="0"/>
              </a:rPr>
              <a:t>Еркекшөп егісі, бір жылдық екпе шөптер егісімен және пармен кезектестірілетін жолақтардың қолайлы ені 50 м тең болатыны таблицадан көрініп тұр. Тәжірибе мен практика көрсетіп отырғанындай, ауыспалы егісте бір жылдық дақылдар мен көп жыл-дық екпе шөптерді, сондай-ақ парды үйлестірген жағдайда, эро-зияны тіпті құмайтты жерлерде де тоқтатуға болады. Жолақтар эрозиялық қауіпті жерлерге негізгі жел бағытына көлденеңіңен кесілуі қажет.</a:t>
            </a:r>
          </a:p>
        </p:txBody>
      </p:sp>
      <p:sp>
        <p:nvSpPr>
          <p:cNvPr id="19459" name="Rectangle 3">
            <a:extLst>
              <a:ext uri="{FF2B5EF4-FFF2-40B4-BE49-F238E27FC236}">
                <a16:creationId xmlns:a16="http://schemas.microsoft.com/office/drawing/2014/main" id="{3C7CAE1C-EF51-494D-BCD2-1BBEC6A8471F}"/>
              </a:ext>
            </a:extLst>
          </p:cNvPr>
          <p:cNvSpPr>
            <a:spLocks noGrp="1" noChangeArrowheads="1"/>
          </p:cNvSpPr>
          <p:nvPr>
            <p:ph type="subTitle" idx="4294967295"/>
          </p:nvPr>
        </p:nvSpPr>
        <p:spPr>
          <a:xfrm>
            <a:off x="0" y="3071813"/>
            <a:ext cx="6400800" cy="1752600"/>
          </a:xfrm>
        </p:spPr>
        <p:txBody>
          <a:bodyPr/>
          <a:lstStyle/>
          <a:p>
            <a:pPr marL="0" indent="0" algn="ctr">
              <a:buFont typeface="Wingdings" panose="05000000000000000000" pitchFamily="2" charset="2"/>
              <a:buNone/>
            </a:pPr>
            <a:r>
              <a:rPr lang="ru-RU" altLang="ru-RU"/>
              <a:t>   </a:t>
            </a:r>
            <a:endParaRPr lang="ru-RU" altLang="ru-RU" sz="2800" b="1">
              <a:latin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a:extLst>
              <a:ext uri="{FF2B5EF4-FFF2-40B4-BE49-F238E27FC236}">
                <a16:creationId xmlns:a16="http://schemas.microsoft.com/office/drawing/2014/main" id="{272DF919-BCE5-47D3-8FAB-4D15372E6490}"/>
              </a:ext>
            </a:extLst>
          </p:cNvPr>
          <p:cNvSpPr>
            <a:spLocks noGrp="1"/>
          </p:cNvSpPr>
          <p:nvPr>
            <p:ph type="title"/>
          </p:nvPr>
        </p:nvSpPr>
        <p:spPr>
          <a:xfrm>
            <a:off x="457200" y="274638"/>
            <a:ext cx="8229600" cy="796925"/>
          </a:xfrm>
        </p:spPr>
        <p:txBody>
          <a:bodyPr/>
          <a:lstStyle/>
          <a:p>
            <a:pPr fontAlgn="auto">
              <a:spcAft>
                <a:spcPts val="0"/>
              </a:spcAft>
              <a:defRPr/>
            </a:pPr>
            <a:r>
              <a:rPr lang="kk-KZ" altLang="ru-RU" sz="2400">
                <a:latin typeface="Times New Roman" pitchFamily="18" charset="0"/>
                <a:cs typeface="Times New Roman" pitchFamily="18" charset="0"/>
              </a:rPr>
              <a:t>Негізі а.ш. дақылдары үшін алғы егістерді бағалау кестесі </a:t>
            </a:r>
          </a:p>
        </p:txBody>
      </p:sp>
      <p:graphicFrame>
        <p:nvGraphicFramePr>
          <p:cNvPr id="3" name="Таблица 2">
            <a:extLst>
              <a:ext uri="{FF2B5EF4-FFF2-40B4-BE49-F238E27FC236}">
                <a16:creationId xmlns:a16="http://schemas.microsoft.com/office/drawing/2014/main" id="{29D97462-BC18-4FB8-8AAB-A0A5EC1A70FE}"/>
              </a:ext>
            </a:extLst>
          </p:cNvPr>
          <p:cNvGraphicFramePr>
            <a:graphicFrameLocks noGrp="1"/>
          </p:cNvGraphicFramePr>
          <p:nvPr/>
        </p:nvGraphicFramePr>
        <p:xfrm>
          <a:off x="0" y="-30163"/>
          <a:ext cx="9144000" cy="6888416"/>
        </p:xfrm>
        <a:graphic>
          <a:graphicData uri="http://schemas.openxmlformats.org/drawingml/2006/table">
            <a:tbl>
              <a:tblPr firstRow="1" bandRow="1">
                <a:tableStyleId>{5C22544A-7EE6-4342-B048-85BDC9FD1C3A}</a:tableStyleId>
              </a:tblPr>
              <a:tblGrid>
                <a:gridCol w="1537486">
                  <a:extLst>
                    <a:ext uri="{9D8B030D-6E8A-4147-A177-3AD203B41FA5}">
                      <a16:colId xmlns:a16="http://schemas.microsoft.com/office/drawing/2014/main" val="20000"/>
                    </a:ext>
                  </a:extLst>
                </a:gridCol>
                <a:gridCol w="3034514">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365741">
                <a:tc rowSpan="2">
                  <a:txBody>
                    <a:bodyPr/>
                    <a:lstStyle/>
                    <a:p>
                      <a:pPr algn="ctr"/>
                      <a:r>
                        <a:rPr lang="kk-KZ" sz="1800" dirty="0">
                          <a:latin typeface="Times New Roman" pitchFamily="18" charset="0"/>
                          <a:cs typeface="Times New Roman" pitchFamily="18" charset="0"/>
                        </a:rPr>
                        <a:t>Дақыл </a:t>
                      </a:r>
                    </a:p>
                  </a:txBody>
                  <a:tcPr marT="45716" marB="45716"/>
                </a:tc>
                <a:tc gridSpan="3">
                  <a:txBody>
                    <a:bodyPr/>
                    <a:lstStyle/>
                    <a:p>
                      <a:pPr algn="ctr"/>
                      <a:r>
                        <a:rPr lang="kk-KZ" sz="1800" dirty="0"/>
                        <a:t>Алғы егіс</a:t>
                      </a:r>
                    </a:p>
                  </a:txBody>
                  <a:tcPr marT="45716" marB="45716"/>
                </a:tc>
                <a:tc hMerge="1">
                  <a:txBody>
                    <a:bodyPr/>
                    <a:lstStyle/>
                    <a:p>
                      <a:endParaRPr lang="kk-KZ" dirty="0"/>
                    </a:p>
                  </a:txBody>
                  <a:tcPr/>
                </a:tc>
                <a:tc hMerge="1">
                  <a:txBody>
                    <a:bodyPr/>
                    <a:lstStyle/>
                    <a:p>
                      <a:endParaRPr lang="kk-KZ" dirty="0"/>
                    </a:p>
                  </a:txBody>
                  <a:tcPr/>
                </a:tc>
                <a:extLst>
                  <a:ext uri="{0D108BD9-81ED-4DB2-BD59-A6C34878D82A}">
                    <a16:rowId xmlns:a16="http://schemas.microsoft.com/office/drawing/2014/main" val="10000"/>
                  </a:ext>
                </a:extLst>
              </a:tr>
              <a:tr h="579092">
                <a:tc vMerge="1">
                  <a:txBody>
                    <a:bodyPr/>
                    <a:lstStyle/>
                    <a:p>
                      <a:endParaRPr lang="kk-KZ" dirty="0"/>
                    </a:p>
                  </a:txBody>
                  <a:tcPr/>
                </a:tc>
                <a:tc>
                  <a:txBody>
                    <a:bodyPr/>
                    <a:lstStyle/>
                    <a:p>
                      <a:pPr algn="ctr"/>
                      <a:r>
                        <a:rPr lang="kk-KZ" sz="1600" dirty="0">
                          <a:latin typeface="Times New Roman" pitchFamily="18" charset="0"/>
                          <a:cs typeface="Times New Roman" pitchFamily="18" charset="0"/>
                        </a:rPr>
                        <a:t>жақсы</a:t>
                      </a:r>
                    </a:p>
                  </a:txBody>
                  <a:tcPr marT="45716" marB="45716"/>
                </a:tc>
                <a:tc>
                  <a:txBody>
                    <a:bodyPr/>
                    <a:lstStyle/>
                    <a:p>
                      <a:r>
                        <a:rPr lang="kk-KZ" sz="1600" dirty="0">
                          <a:latin typeface="Times New Roman" pitchFamily="18" charset="0"/>
                          <a:cs typeface="Times New Roman" pitchFamily="18" charset="0"/>
                        </a:rPr>
                        <a:t>Қанағаттанарлық </a:t>
                      </a:r>
                    </a:p>
                  </a:txBody>
                  <a:tcPr marT="45716" marB="45716"/>
                </a:tc>
                <a:tc>
                  <a:txBody>
                    <a:bodyPr/>
                    <a:lstStyle/>
                    <a:p>
                      <a:r>
                        <a:rPr lang="kk-KZ" sz="1600" dirty="0">
                          <a:latin typeface="Times New Roman" pitchFamily="18" charset="0"/>
                          <a:cs typeface="Times New Roman" pitchFamily="18" charset="0"/>
                        </a:rPr>
                        <a:t>Қанағаттанарлық</a:t>
                      </a:r>
                    </a:p>
                    <a:p>
                      <a:pPr algn="ctr"/>
                      <a:r>
                        <a:rPr lang="kk-KZ" sz="1600" dirty="0">
                          <a:latin typeface="Times New Roman" pitchFamily="18" charset="0"/>
                          <a:cs typeface="Times New Roman" pitchFamily="18" charset="0"/>
                        </a:rPr>
                        <a:t>емес</a:t>
                      </a:r>
                      <a:endParaRPr lang="kk-KZ" sz="1600" dirty="0"/>
                    </a:p>
                  </a:txBody>
                  <a:tcPr marT="45716" marB="45716"/>
                </a:tc>
                <a:extLst>
                  <a:ext uri="{0D108BD9-81ED-4DB2-BD59-A6C34878D82A}">
                    <a16:rowId xmlns:a16="http://schemas.microsoft.com/office/drawing/2014/main" val="10001"/>
                  </a:ext>
                </a:extLst>
              </a:tr>
              <a:tr h="1188667">
                <a:tc>
                  <a:txBody>
                    <a:bodyPr/>
                    <a:lstStyle/>
                    <a:p>
                      <a:r>
                        <a:rPr lang="kk-KZ" sz="1800" dirty="0">
                          <a:latin typeface="Times New Roman" pitchFamily="18" charset="0"/>
                          <a:cs typeface="Times New Roman" pitchFamily="18" charset="0"/>
                        </a:rPr>
                        <a:t>Бидай </a:t>
                      </a:r>
                    </a:p>
                  </a:txBody>
                  <a:tcPr marT="45716" marB="45716"/>
                </a:tc>
                <a:tc>
                  <a:txBody>
                    <a:bodyPr/>
                    <a:lstStyle/>
                    <a:p>
                      <a:r>
                        <a:rPr lang="kk-KZ" sz="1800" dirty="0">
                          <a:latin typeface="Times New Roman" pitchFamily="18" charset="0"/>
                          <a:cs typeface="Times New Roman" pitchFamily="18" charset="0"/>
                        </a:rPr>
                        <a:t>Екпе пар, шөп үшін  себілетін бұршақ сұлы қоспасы, бірінші бидай пар бойынша </a:t>
                      </a:r>
                    </a:p>
                  </a:txBody>
                  <a:tcPr marT="45716" marB="45716"/>
                </a:tc>
                <a:tc>
                  <a:txBody>
                    <a:bodyPr/>
                    <a:lstStyle/>
                    <a:p>
                      <a:r>
                        <a:rPr lang="kk-KZ" sz="1800" dirty="0">
                          <a:latin typeface="Times New Roman" pitchFamily="18" charset="0"/>
                          <a:cs typeface="Times New Roman" pitchFamily="18" charset="0"/>
                        </a:rPr>
                        <a:t>Бұршақ,</a:t>
                      </a:r>
                      <a:r>
                        <a:rPr lang="kk-KZ" sz="1800" baseline="0" dirty="0">
                          <a:latin typeface="Times New Roman" pitchFamily="18" charset="0"/>
                          <a:cs typeface="Times New Roman" pitchFamily="18" charset="0"/>
                        </a:rPr>
                        <a:t> жүгері, тары, арпа, сұлы, пардан кейін екінші бидай</a:t>
                      </a:r>
                      <a:endParaRPr lang="kk-KZ" sz="1800" dirty="0">
                        <a:latin typeface="Times New Roman" pitchFamily="18" charset="0"/>
                        <a:cs typeface="Times New Roman" pitchFamily="18" charset="0"/>
                      </a:endParaRPr>
                    </a:p>
                  </a:txBody>
                  <a:tcPr marT="45716" marB="45716"/>
                </a:tc>
                <a:tc>
                  <a:txBody>
                    <a:bodyPr/>
                    <a:lstStyle/>
                    <a:p>
                      <a:r>
                        <a:rPr lang="kk-KZ" sz="1800" dirty="0">
                          <a:latin typeface="Times New Roman" pitchFamily="18" charset="0"/>
                          <a:cs typeface="Times New Roman" pitchFamily="18" charset="0"/>
                        </a:rPr>
                        <a:t>Қарақұмық, </a:t>
                      </a:r>
                      <a:r>
                        <a:rPr lang="en-US" sz="1800" dirty="0">
                          <a:latin typeface="Times New Roman" pitchFamily="18" charset="0"/>
                        </a:rPr>
                        <a:t>3</a:t>
                      </a:r>
                      <a:r>
                        <a:rPr lang="kk-KZ" sz="1800" dirty="0">
                          <a:latin typeface="Times New Roman" pitchFamily="18" charset="0"/>
                        </a:rPr>
                        <a:t> жылдан артық бидайды қайталап себу</a:t>
                      </a:r>
                      <a:endParaRPr lang="kk-KZ" sz="1800" dirty="0">
                        <a:latin typeface="Times New Roman" pitchFamily="18" charset="0"/>
                        <a:cs typeface="Times New Roman" pitchFamily="18" charset="0"/>
                      </a:endParaRPr>
                    </a:p>
                  </a:txBody>
                  <a:tcPr marT="45716" marB="45716"/>
                </a:tc>
                <a:extLst>
                  <a:ext uri="{0D108BD9-81ED-4DB2-BD59-A6C34878D82A}">
                    <a16:rowId xmlns:a16="http://schemas.microsoft.com/office/drawing/2014/main" val="10002"/>
                  </a:ext>
                </a:extLst>
              </a:tr>
              <a:tr h="822922">
                <a:tc>
                  <a:txBody>
                    <a:bodyPr/>
                    <a:lstStyle/>
                    <a:p>
                      <a:r>
                        <a:rPr lang="kk-KZ" sz="1800" dirty="0">
                          <a:latin typeface="Times New Roman" pitchFamily="18" charset="0"/>
                          <a:cs typeface="Times New Roman" pitchFamily="18" charset="0"/>
                        </a:rPr>
                        <a:t>Арпа </a:t>
                      </a:r>
                    </a:p>
                  </a:txBody>
                  <a:tcPr marT="45716" marB="45716"/>
                </a:tc>
                <a:tc>
                  <a:txBody>
                    <a:bodyPr/>
                    <a:lstStyle/>
                    <a:p>
                      <a:r>
                        <a:rPr lang="kk-KZ" sz="1800" dirty="0">
                          <a:latin typeface="Times New Roman" pitchFamily="18" charset="0"/>
                          <a:cs typeface="Times New Roman" pitchFamily="18" charset="0"/>
                        </a:rPr>
                        <a:t>Екпе пардан кейін бірінші және екінші бидай, таза пар</a:t>
                      </a:r>
                      <a:endParaRPr lang="kk-KZ" sz="1800" dirty="0"/>
                    </a:p>
                  </a:txBody>
                  <a:tcPr marT="45716" marB="45716"/>
                </a:tc>
                <a:tc>
                  <a:txBody>
                    <a:bodyPr/>
                    <a:lstStyle/>
                    <a:p>
                      <a:r>
                        <a:rPr lang="kk-KZ" sz="1800" dirty="0">
                          <a:latin typeface="Times New Roman" pitchFamily="18" charset="0"/>
                          <a:cs typeface="Times New Roman" pitchFamily="18" charset="0"/>
                        </a:rPr>
                        <a:t>Тыңайтылмаған</a:t>
                      </a:r>
                      <a:r>
                        <a:rPr lang="kk-KZ" sz="1800" baseline="0" dirty="0">
                          <a:latin typeface="Times New Roman" pitchFamily="18" charset="0"/>
                          <a:cs typeface="Times New Roman" pitchFamily="18" charset="0"/>
                        </a:rPr>
                        <a:t> таза пар, жүгері</a:t>
                      </a:r>
                      <a:endParaRPr lang="kk-KZ" sz="1800" dirty="0">
                        <a:latin typeface="Times New Roman" pitchFamily="18" charset="0"/>
                        <a:cs typeface="Times New Roman" pitchFamily="18" charset="0"/>
                      </a:endParaRPr>
                    </a:p>
                  </a:txBody>
                  <a:tcPr marT="45716" marB="45716"/>
                </a:tc>
                <a:tc>
                  <a:txBody>
                    <a:bodyPr/>
                    <a:lstStyle/>
                    <a:p>
                      <a:r>
                        <a:rPr lang="kk-KZ" sz="1600" dirty="0">
                          <a:latin typeface="Times New Roman" pitchFamily="18" charset="0"/>
                          <a:cs typeface="Times New Roman" pitchFamily="18" charset="0"/>
                        </a:rPr>
                        <a:t>Пардан кейін үшінші бидай, екінші бидай жүгері бойнша</a:t>
                      </a:r>
                    </a:p>
                  </a:txBody>
                  <a:tcPr marT="45716" marB="45716"/>
                </a:tc>
                <a:extLst>
                  <a:ext uri="{0D108BD9-81ED-4DB2-BD59-A6C34878D82A}">
                    <a16:rowId xmlns:a16="http://schemas.microsoft.com/office/drawing/2014/main" val="10003"/>
                  </a:ext>
                </a:extLst>
              </a:tr>
              <a:tr h="640050">
                <a:tc>
                  <a:txBody>
                    <a:bodyPr/>
                    <a:lstStyle/>
                    <a:p>
                      <a:r>
                        <a:rPr lang="kk-KZ" sz="1800" dirty="0"/>
                        <a:t>Сұлы </a:t>
                      </a:r>
                    </a:p>
                  </a:txBody>
                  <a:tcPr marT="45716" marB="45716"/>
                </a:tc>
                <a:tc>
                  <a:txBody>
                    <a:bodyPr/>
                    <a:lstStyle/>
                    <a:p>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таза пар</a:t>
                      </a:r>
                      <a:endParaRPr lang="kk-KZ" sz="1800" dirty="0"/>
                    </a:p>
                  </a:txBody>
                  <a:tcPr marT="45716" marB="45716"/>
                </a:tc>
                <a:tc>
                  <a:txBody>
                    <a:bodyPr/>
                    <a:lstStyle/>
                    <a:p>
                      <a:r>
                        <a:rPr lang="kk-KZ" sz="1800" dirty="0">
                          <a:latin typeface="Times New Roman" pitchFamily="18" charset="0"/>
                          <a:cs typeface="Times New Roman" pitchFamily="18" charset="0"/>
                        </a:rPr>
                        <a:t>пардан кейін бірінші бидай</a:t>
                      </a:r>
                      <a:endParaRPr lang="kk-KZ" sz="1800" dirty="0"/>
                    </a:p>
                  </a:txBody>
                  <a:tcPr marT="45716" marB="45716"/>
                </a:tc>
                <a:tc>
                  <a:txBody>
                    <a:bodyPr/>
                    <a:lstStyle/>
                    <a:p>
                      <a:r>
                        <a:rPr lang="kk-KZ" sz="1800" dirty="0">
                          <a:latin typeface="Times New Roman" pitchFamily="18" charset="0"/>
                          <a:cs typeface="Times New Roman" pitchFamily="18" charset="0"/>
                        </a:rPr>
                        <a:t>Арпамен бірдей</a:t>
                      </a:r>
                    </a:p>
                  </a:txBody>
                  <a:tcPr marT="45716" marB="45716"/>
                </a:tc>
                <a:extLst>
                  <a:ext uri="{0D108BD9-81ED-4DB2-BD59-A6C34878D82A}">
                    <a16:rowId xmlns:a16="http://schemas.microsoft.com/office/drawing/2014/main" val="10004"/>
                  </a:ext>
                </a:extLst>
              </a:tr>
              <a:tr h="914358">
                <a:tc>
                  <a:txBody>
                    <a:bodyPr/>
                    <a:lstStyle/>
                    <a:p>
                      <a:r>
                        <a:rPr lang="kk-KZ" sz="1800" dirty="0">
                          <a:latin typeface="Times New Roman" pitchFamily="18" charset="0"/>
                          <a:cs typeface="Times New Roman" pitchFamily="18" charset="0"/>
                        </a:rPr>
                        <a:t>Қарақұмық</a:t>
                      </a:r>
                      <a:endParaRPr lang="kk-KZ" sz="1800" dirty="0"/>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таза пар</a:t>
                      </a:r>
                      <a:endParaRPr lang="kk-KZ" sz="1800" dirty="0"/>
                    </a:p>
                    <a:p>
                      <a:endParaRPr lang="kk-KZ" sz="1800" dirty="0"/>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пар бойынша </a:t>
                      </a:r>
                      <a:r>
                        <a:rPr lang="kk-KZ" sz="1800" dirty="0">
                          <a:latin typeface="Times New Roman" pitchFamily="18" charset="0"/>
                          <a:cs typeface="Times New Roman" pitchFamily="18" charset="0"/>
                        </a:rPr>
                        <a:t>бірінші бидай</a:t>
                      </a:r>
                      <a:endParaRPr lang="kk-KZ" sz="1800" dirty="0"/>
                    </a:p>
                  </a:txBody>
                  <a:tcPr marT="45716" marB="45716"/>
                </a:tc>
                <a:tc>
                  <a:txBody>
                    <a:bodyPr/>
                    <a:lstStyle/>
                    <a:p>
                      <a:r>
                        <a:rPr lang="kk-KZ" sz="1800" dirty="0">
                          <a:latin typeface="Times New Roman" pitchFamily="18" charset="0"/>
                          <a:cs typeface="Times New Roman" pitchFamily="18" charset="0"/>
                        </a:rPr>
                        <a:t>Екпе пардан кейін  екінші және  үшінші бидай</a:t>
                      </a:r>
                      <a:endParaRPr lang="kk-KZ" sz="1800" dirty="0"/>
                    </a:p>
                  </a:txBody>
                  <a:tcPr marT="45716" marB="45716"/>
                </a:tc>
                <a:extLst>
                  <a:ext uri="{0D108BD9-81ED-4DB2-BD59-A6C34878D82A}">
                    <a16:rowId xmlns:a16="http://schemas.microsoft.com/office/drawing/2014/main" val="10005"/>
                  </a:ext>
                </a:extLst>
              </a:tr>
              <a:tr h="914358">
                <a:tc>
                  <a:txBody>
                    <a:bodyPr/>
                    <a:lstStyle/>
                    <a:p>
                      <a:r>
                        <a:rPr lang="kk-KZ" sz="1800" dirty="0"/>
                        <a:t>Тары </a:t>
                      </a:r>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таза пар, </a:t>
                      </a:r>
                      <a:r>
                        <a:rPr lang="kk-KZ" sz="1800" dirty="0">
                          <a:latin typeface="Times New Roman" pitchFamily="18" charset="0"/>
                          <a:cs typeface="Times New Roman" pitchFamily="18" charset="0"/>
                        </a:rPr>
                        <a:t>пардан кейін бірінші  бидай</a:t>
                      </a:r>
                      <a:endParaRPr lang="kk-KZ" sz="1800" dirty="0"/>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пар, бойынша </a:t>
                      </a:r>
                      <a:r>
                        <a:rPr lang="kk-KZ" sz="1800" dirty="0">
                          <a:latin typeface="Times New Roman" pitchFamily="18" charset="0"/>
                          <a:cs typeface="Times New Roman" pitchFamily="18" charset="0"/>
                        </a:rPr>
                        <a:t>екінші бидай</a:t>
                      </a:r>
                      <a:endParaRPr lang="kk-KZ" sz="1800" dirty="0"/>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пардан кейін    үшінші бидай</a:t>
                      </a:r>
                      <a:endParaRPr lang="kk-KZ" sz="1800" dirty="0"/>
                    </a:p>
                  </a:txBody>
                  <a:tcPr marT="45716" marB="45716"/>
                </a:tc>
                <a:extLst>
                  <a:ext uri="{0D108BD9-81ED-4DB2-BD59-A6C34878D82A}">
                    <a16:rowId xmlns:a16="http://schemas.microsoft.com/office/drawing/2014/main" val="10006"/>
                  </a:ext>
                </a:extLst>
              </a:tr>
              <a:tr h="1462975">
                <a:tc>
                  <a:txBody>
                    <a:bodyPr/>
                    <a:lstStyle/>
                    <a:p>
                      <a:r>
                        <a:rPr lang="kk-KZ" sz="1800" dirty="0">
                          <a:latin typeface="Times New Roman" pitchFamily="18" charset="0"/>
                          <a:cs typeface="Times New Roman" pitchFamily="18" charset="0"/>
                        </a:rPr>
                        <a:t>Бұршақ </a:t>
                      </a:r>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таза пар,</a:t>
                      </a:r>
                    </a:p>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пардан кейін бірінші  бидай</a:t>
                      </a:r>
                      <a:endParaRPr lang="kk-KZ" sz="1800" dirty="0"/>
                    </a:p>
                    <a:p>
                      <a:endParaRPr lang="kk-KZ" sz="1800" dirty="0"/>
                    </a:p>
                    <a:p>
                      <a:endParaRPr lang="kk-KZ" sz="1800" dirty="0"/>
                    </a:p>
                  </a:txBody>
                  <a:tcPr marT="45716" marB="45716"/>
                </a:tc>
                <a:tc>
                  <a:txBody>
                    <a:bodyPr/>
                    <a:lstStyle/>
                    <a:p>
                      <a:r>
                        <a:rPr lang="kk-KZ" sz="1800" dirty="0">
                          <a:latin typeface="Times New Roman" pitchFamily="18" charset="0"/>
                          <a:cs typeface="Times New Roman" pitchFamily="18" charset="0"/>
                        </a:rPr>
                        <a:t>Тыңайтылған</a:t>
                      </a:r>
                      <a:r>
                        <a:rPr lang="kk-KZ" sz="1800" baseline="0" dirty="0">
                          <a:latin typeface="Times New Roman" pitchFamily="18" charset="0"/>
                          <a:cs typeface="Times New Roman" pitchFamily="18" charset="0"/>
                        </a:rPr>
                        <a:t> пардан </a:t>
                      </a:r>
                    </a:p>
                    <a:p>
                      <a:r>
                        <a:rPr lang="kk-KZ" sz="1800" dirty="0">
                          <a:latin typeface="Times New Roman" pitchFamily="18" charset="0"/>
                          <a:cs typeface="Times New Roman" pitchFamily="18" charset="0"/>
                        </a:rPr>
                        <a:t>кейін  екінші бидай, </a:t>
                      </a:r>
                    </a:p>
                    <a:p>
                      <a:r>
                        <a:rPr lang="kk-KZ" sz="1800" dirty="0">
                          <a:latin typeface="Times New Roman" pitchFamily="18" charset="0"/>
                          <a:cs typeface="Times New Roman" pitchFamily="18" charset="0"/>
                        </a:rPr>
                        <a:t>Тыңайтылмаған</a:t>
                      </a:r>
                      <a:r>
                        <a:rPr lang="kk-KZ" sz="1800" baseline="0" dirty="0">
                          <a:latin typeface="Times New Roman" pitchFamily="18" charset="0"/>
                          <a:cs typeface="Times New Roman" pitchFamily="18" charset="0"/>
                        </a:rPr>
                        <a:t> пар</a:t>
                      </a:r>
                      <a:endParaRPr lang="kk-KZ" sz="1800" dirty="0">
                        <a:latin typeface="Times New Roman" pitchFamily="18" charset="0"/>
                        <a:cs typeface="Times New Roman" pitchFamily="18" charset="0"/>
                      </a:endParaRPr>
                    </a:p>
                    <a:p>
                      <a:endParaRPr lang="kk-KZ" sz="1800" dirty="0"/>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a:latin typeface="Times New Roman" pitchFamily="18" charset="0"/>
                          <a:cs typeface="Times New Roman" pitchFamily="18" charset="0"/>
                        </a:rPr>
                        <a:t>пардан кейін    үшінші бидай, бәрі дәнді (бидай,</a:t>
                      </a:r>
                      <a:r>
                        <a:rPr lang="kk-KZ" sz="1800" baseline="0" dirty="0">
                          <a:latin typeface="Times New Roman" pitchFamily="18" charset="0"/>
                          <a:cs typeface="Times New Roman" pitchFamily="18" charset="0"/>
                        </a:rPr>
                        <a:t> арпа, сұлы</a:t>
                      </a:r>
                      <a:r>
                        <a:rPr lang="kk-KZ" sz="1800" dirty="0">
                          <a:latin typeface="Times New Roman" pitchFamily="18" charset="0"/>
                          <a:cs typeface="Times New Roman" pitchFamily="18" charset="0"/>
                        </a:rPr>
                        <a:t>) жүгердің</a:t>
                      </a:r>
                      <a:r>
                        <a:rPr lang="kk-KZ" sz="1800" baseline="0" dirty="0">
                          <a:latin typeface="Times New Roman" pitchFamily="18" charset="0"/>
                          <a:cs typeface="Times New Roman" pitchFamily="18" charset="0"/>
                        </a:rPr>
                        <a:t> соң</a:t>
                      </a:r>
                      <a:endParaRPr lang="kk-KZ" sz="1800" dirty="0"/>
                    </a:p>
                    <a:p>
                      <a:endParaRPr lang="kk-KZ" sz="1800" dirty="0"/>
                    </a:p>
                  </a:txBody>
                  <a:tcPr marT="45716" marB="45716"/>
                </a:tc>
                <a:extLst>
                  <a:ext uri="{0D108BD9-81ED-4DB2-BD59-A6C34878D82A}">
                    <a16:rowId xmlns:a16="http://schemas.microsoft.com/office/drawing/2014/main" val="10007"/>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BA9E2EC-D450-4A76-9024-EA104FB1355D}"/>
              </a:ext>
            </a:extLst>
          </p:cNvPr>
          <p:cNvSpPr>
            <a:spLocks noGrp="1" noChangeArrowheads="1"/>
          </p:cNvSpPr>
          <p:nvPr>
            <p:ph type="ctrTitle"/>
          </p:nvPr>
        </p:nvSpPr>
        <p:spPr>
          <a:xfrm>
            <a:off x="685800" y="549275"/>
            <a:ext cx="7772400" cy="1366838"/>
          </a:xfrm>
        </p:spPr>
        <p:txBody>
          <a:bodyPr/>
          <a:lstStyle/>
          <a:p>
            <a:pPr eaLnBrk="1" hangingPunct="1"/>
            <a:r>
              <a:rPr lang="kk-KZ" altLang="ru-RU" sz="4000" b="1" dirty="0">
                <a:latin typeface="Times New Roman" panose="02020603050405020304" pitchFamily="18" charset="0"/>
              </a:rPr>
              <a:t> </a:t>
            </a:r>
            <a:r>
              <a:rPr lang="ru-RU" altLang="ru-RU" sz="4000" b="1" dirty="0">
                <a:latin typeface="Times New Roman" panose="02020603050405020304" pitchFamily="18" charset="0"/>
              </a:rPr>
              <a:t>ТОПЫРАҚТЫ ҚОРҒАУ АУЫСПАЛЫ ЕГІСТЕРІ</a:t>
            </a:r>
          </a:p>
        </p:txBody>
      </p:sp>
      <p:sp>
        <p:nvSpPr>
          <p:cNvPr id="2051" name="Rectangle 3">
            <a:extLst>
              <a:ext uri="{FF2B5EF4-FFF2-40B4-BE49-F238E27FC236}">
                <a16:creationId xmlns:a16="http://schemas.microsoft.com/office/drawing/2014/main" id="{79AC3365-D478-4451-8DDE-959AC2009FE1}"/>
              </a:ext>
            </a:extLst>
          </p:cNvPr>
          <p:cNvSpPr>
            <a:spLocks noGrp="1" noChangeArrowheads="1"/>
          </p:cNvSpPr>
          <p:nvPr>
            <p:ph type="subTitle" idx="1"/>
          </p:nvPr>
        </p:nvSpPr>
        <p:spPr>
          <a:xfrm>
            <a:off x="250825" y="2060575"/>
            <a:ext cx="8497888" cy="4511675"/>
          </a:xfrm>
        </p:spPr>
        <p:txBody>
          <a:bodyPr rtlCol="0">
            <a:normAutofit/>
          </a:bodyPr>
          <a:lstStyle/>
          <a:p>
            <a:pPr algn="l" eaLnBrk="1" fontAlgn="auto" hangingPunct="1">
              <a:spcAft>
                <a:spcPts val="0"/>
              </a:spcAft>
              <a:buFont typeface="Arial" charset="0"/>
              <a:buNone/>
              <a:defRPr/>
            </a:pPr>
            <a:r>
              <a:rPr lang="kk-KZ" sz="2800" b="1" dirty="0">
                <a:solidFill>
                  <a:schemeClr val="tx1"/>
                </a:solidFill>
                <a:latin typeface="Times New Roman" pitchFamily="18" charset="0"/>
              </a:rPr>
              <a:t>Сұрақтар:</a:t>
            </a:r>
            <a:endParaRPr lang="kk-KZ" sz="3000" dirty="0">
              <a:latin typeface="Times New Roman" pitchFamily="18" charset="0"/>
            </a:endParaRPr>
          </a:p>
          <a:p>
            <a:pPr algn="l" eaLnBrk="1" fontAlgn="auto" hangingPunct="1">
              <a:spcAft>
                <a:spcPts val="0"/>
              </a:spcAft>
              <a:defRPr/>
            </a:pPr>
            <a:r>
              <a:rPr lang="ru-RU" sz="3000" dirty="0">
                <a:solidFill>
                  <a:schemeClr val="tx1"/>
                </a:solidFill>
                <a:latin typeface="Times New Roman" pitchFamily="18" charset="0"/>
              </a:rPr>
              <a:t>1.</a:t>
            </a:r>
            <a:r>
              <a:rPr lang="kk-KZ" sz="3000" dirty="0">
                <a:solidFill>
                  <a:schemeClr val="tx1"/>
                </a:solidFill>
                <a:latin typeface="Times New Roman" pitchFamily="18" charset="0"/>
              </a:rPr>
              <a:t>Топырақ қорғау ауыспалы егістерін жобалаумен өндірудің негізгі принциптері</a:t>
            </a:r>
          </a:p>
          <a:p>
            <a:pPr algn="l" eaLnBrk="1" fontAlgn="auto" hangingPunct="1">
              <a:spcAft>
                <a:spcPts val="0"/>
              </a:spcAft>
              <a:defRPr/>
            </a:pPr>
            <a:r>
              <a:rPr lang="kk-KZ" sz="3000" dirty="0">
                <a:solidFill>
                  <a:schemeClr val="tx1"/>
                </a:solidFill>
                <a:latin typeface="Times New Roman" pitchFamily="18" charset="0"/>
              </a:rPr>
              <a:t>2. Ауыспалы егістерде көпжылдық екпе шөптердің ролі мен алатын үлесі, отамалы дақылдар мен таза пардың орны. </a:t>
            </a:r>
          </a:p>
          <a:p>
            <a:pPr algn="l" eaLnBrk="1" fontAlgn="auto" hangingPunct="1">
              <a:spcAft>
                <a:spcPts val="0"/>
              </a:spcAft>
              <a:defRPr/>
            </a:pPr>
            <a:r>
              <a:rPr lang="kk-KZ" sz="3000" dirty="0">
                <a:solidFill>
                  <a:schemeClr val="tx1"/>
                </a:solidFill>
                <a:latin typeface="Times New Roman" pitchFamily="18" charset="0"/>
              </a:rPr>
              <a:t>3. Қазақстанның әртүрлі аймақтарында қолданылатын топырақ қорғау ауыспалы егістері.</a:t>
            </a:r>
            <a:r>
              <a:rPr lang="kk-KZ" sz="2800" dirty="0">
                <a:solidFill>
                  <a:schemeClr val="tx1"/>
                </a:solidFill>
              </a:rPr>
              <a:t> </a:t>
            </a:r>
            <a:endParaRPr lang="ru-RU" sz="2800" dirty="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0D6D15A-E069-4842-A8EB-42AED5D0260F}"/>
              </a:ext>
            </a:extLst>
          </p:cNvPr>
          <p:cNvSpPr>
            <a:spLocks noGrp="1" noChangeArrowheads="1"/>
          </p:cNvSpPr>
          <p:nvPr>
            <p:ph type="title"/>
          </p:nvPr>
        </p:nvSpPr>
        <p:spPr>
          <a:xfrm>
            <a:off x="457200" y="274638"/>
            <a:ext cx="8229600" cy="130175"/>
          </a:xfrm>
        </p:spPr>
        <p:txBody>
          <a:bodyPr rtlCol="0">
            <a:normAutofit fontScale="90000"/>
          </a:bodyPr>
          <a:lstStyle/>
          <a:p>
            <a:pPr eaLnBrk="1" fontAlgn="auto" hangingPunct="1">
              <a:spcAft>
                <a:spcPts val="0"/>
              </a:spcAft>
              <a:defRPr/>
            </a:pPr>
            <a:endParaRPr lang="ru-RU" sz="700"/>
          </a:p>
        </p:txBody>
      </p:sp>
      <p:sp>
        <p:nvSpPr>
          <p:cNvPr id="3075" name="Rectangle 3">
            <a:extLst>
              <a:ext uri="{FF2B5EF4-FFF2-40B4-BE49-F238E27FC236}">
                <a16:creationId xmlns:a16="http://schemas.microsoft.com/office/drawing/2014/main" id="{F75B8D59-0E26-4335-B33F-E94476CB60E8}"/>
              </a:ext>
            </a:extLst>
          </p:cNvPr>
          <p:cNvSpPr>
            <a:spLocks noGrp="1" noChangeArrowheads="1"/>
          </p:cNvSpPr>
          <p:nvPr>
            <p:ph idx="1"/>
          </p:nvPr>
        </p:nvSpPr>
        <p:spPr>
          <a:xfrm>
            <a:off x="179388" y="260350"/>
            <a:ext cx="8785225" cy="6337300"/>
          </a:xfrm>
        </p:spPr>
        <p:txBody>
          <a:bodyPr/>
          <a:lstStyle/>
          <a:p>
            <a:pPr eaLnBrk="1" hangingPunct="1">
              <a:lnSpc>
                <a:spcPct val="90000"/>
              </a:lnSpc>
              <a:buFont typeface="Wingdings" panose="05000000000000000000" pitchFamily="2" charset="2"/>
              <a:buNone/>
            </a:pPr>
            <a:r>
              <a:rPr lang="kk-KZ" altLang="ru-RU" sz="2500" b="1" u="sng">
                <a:latin typeface="Times New Roman" panose="02020603050405020304" pitchFamily="18" charset="0"/>
              </a:rPr>
              <a:t>Топырақ қорғау а/е</a:t>
            </a:r>
            <a:r>
              <a:rPr lang="ru-RU" altLang="ru-RU" sz="2500" b="1" u="sng">
                <a:latin typeface="Times New Roman" panose="02020603050405020304" pitchFamily="18" charset="0"/>
              </a:rPr>
              <a:t>-</a:t>
            </a:r>
            <a:r>
              <a:rPr lang="kk-KZ" altLang="ru-RU" sz="2500" b="1">
                <a:latin typeface="Times New Roman" panose="02020603050405020304" pitchFamily="18" charset="0"/>
              </a:rPr>
              <a:t> дақылдардың түрлері, олардың егістікте орналасу ерекшеліктері және өзара алмасуы топырақты эрозиядан сақтауға арналған а/е</a:t>
            </a:r>
            <a:endParaRPr lang="ru-RU" altLang="ru-RU" sz="2500" b="1">
              <a:latin typeface="Times New Roman" panose="02020603050405020304" pitchFamily="18" charset="0"/>
            </a:endParaRPr>
          </a:p>
          <a:p>
            <a:pPr eaLnBrk="1" hangingPunct="1">
              <a:lnSpc>
                <a:spcPct val="90000"/>
              </a:lnSpc>
              <a:buFont typeface="Wingdings" panose="05000000000000000000" pitchFamily="2" charset="2"/>
              <a:buNone/>
            </a:pPr>
            <a:r>
              <a:rPr lang="kk-KZ" altLang="ru-RU" sz="2600">
                <a:latin typeface="Times New Roman" panose="02020603050405020304" pitchFamily="18" charset="0"/>
              </a:rPr>
              <a:t>   </a:t>
            </a:r>
          </a:p>
          <a:p>
            <a:pPr eaLnBrk="1" hangingPunct="1">
              <a:lnSpc>
                <a:spcPct val="90000"/>
              </a:lnSpc>
              <a:buFont typeface="Wingdings" panose="05000000000000000000" pitchFamily="2" charset="2"/>
              <a:buNone/>
            </a:pPr>
            <a:r>
              <a:rPr lang="kk-KZ" altLang="ru-RU" sz="2600" b="1" u="sng">
                <a:latin typeface="Times New Roman" panose="02020603050405020304" pitchFamily="18" charset="0"/>
              </a:rPr>
              <a:t>1.Топырақ қорғау ауыспалы егістерді құрудың принциптері:</a:t>
            </a:r>
            <a:endParaRPr lang="ru-RU" altLang="ru-RU" sz="2500" b="1" u="sng">
              <a:latin typeface="Times New Roman" panose="02020603050405020304" pitchFamily="18" charset="0"/>
            </a:endParaRPr>
          </a:p>
          <a:p>
            <a:pPr eaLnBrk="1" hangingPunct="1">
              <a:lnSpc>
                <a:spcPct val="90000"/>
              </a:lnSpc>
              <a:buFont typeface="Wingdings" panose="05000000000000000000" pitchFamily="2" charset="2"/>
              <a:buNone/>
            </a:pPr>
            <a:r>
              <a:rPr lang="ru-RU" altLang="ru-RU" sz="2500">
                <a:latin typeface="Times New Roman" panose="02020603050405020304" pitchFamily="18" charset="0"/>
              </a:rPr>
              <a:t>- эрозияға шалдыққан жерлердің агрономиялық ерекшелікте-рін мұқият есепке алу қажет;</a:t>
            </a:r>
          </a:p>
          <a:p>
            <a:pPr eaLnBrk="1" hangingPunct="1">
              <a:lnSpc>
                <a:spcPct val="90000"/>
              </a:lnSpc>
              <a:buFont typeface="Wingdings" panose="05000000000000000000" pitchFamily="2" charset="2"/>
              <a:buNone/>
            </a:pPr>
            <a:r>
              <a:rPr lang="ru-RU" altLang="ru-RU" sz="2500">
                <a:latin typeface="Times New Roman" panose="02020603050405020304" pitchFamily="18" charset="0"/>
              </a:rPr>
              <a:t>- аймақта немесе нақтылы шаруашылықта ең  тиімді топырақ қорғай алатын және экономикалық нәтижеге жеткізетін дақылдарды таңдап ала білу керек. Бұл жерде дақыладрдың эрозияға шалдығу коэффициентін пайдаланған жөн. Егер таза пардың аталған көрсеткішін бірге тең деп алсақ, отамалы дақылдардың коэффициенті 0,75-0,85 арасында, жаппай себілетін жаздық дәнді дақылдарда 0,50, күздік дақылдардікі-0,30, көпжылдық екпе шөптердікі 0,08-0,01 арасында болып келеді;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A8168C5-5CD4-4272-93B1-6F2F70B93AB7}"/>
              </a:ext>
            </a:extLst>
          </p:cNvPr>
          <p:cNvSpPr>
            <a:spLocks noGrp="1" noChangeArrowheads="1"/>
          </p:cNvSpPr>
          <p:nvPr>
            <p:ph type="title"/>
          </p:nvPr>
        </p:nvSpPr>
        <p:spPr>
          <a:xfrm>
            <a:off x="457200" y="274638"/>
            <a:ext cx="8229600" cy="77787"/>
          </a:xfrm>
        </p:spPr>
        <p:txBody>
          <a:bodyPr rtlCol="0">
            <a:normAutofit fontScale="90000"/>
          </a:bodyPr>
          <a:lstStyle/>
          <a:p>
            <a:pPr eaLnBrk="1" fontAlgn="auto" hangingPunct="1">
              <a:spcAft>
                <a:spcPts val="0"/>
              </a:spcAft>
              <a:defRPr/>
            </a:pPr>
            <a:endParaRPr lang="ru-RU" sz="700"/>
          </a:p>
        </p:txBody>
      </p:sp>
      <p:sp>
        <p:nvSpPr>
          <p:cNvPr id="4099" name="Rectangle 3">
            <a:extLst>
              <a:ext uri="{FF2B5EF4-FFF2-40B4-BE49-F238E27FC236}">
                <a16:creationId xmlns:a16="http://schemas.microsoft.com/office/drawing/2014/main" id="{D9B1CC91-E394-4A08-8645-B0AE0E5AEEB6}"/>
              </a:ext>
            </a:extLst>
          </p:cNvPr>
          <p:cNvSpPr>
            <a:spLocks noGrp="1" noChangeArrowheads="1"/>
          </p:cNvSpPr>
          <p:nvPr>
            <p:ph idx="1"/>
          </p:nvPr>
        </p:nvSpPr>
        <p:spPr>
          <a:xfrm>
            <a:off x="179388" y="476250"/>
            <a:ext cx="8785225" cy="6048375"/>
          </a:xfrm>
        </p:spPr>
        <p:txBody>
          <a:bodyPr/>
          <a:lstStyle/>
          <a:p>
            <a:pPr eaLnBrk="1" hangingPunct="1">
              <a:lnSpc>
                <a:spcPct val="90000"/>
              </a:lnSpc>
              <a:buFont typeface="Wingdings" panose="05000000000000000000" pitchFamily="2" charset="2"/>
              <a:buNone/>
            </a:pPr>
            <a:r>
              <a:rPr lang="ru-RU" altLang="ru-RU" sz="2500">
                <a:latin typeface="Times New Roman" panose="02020603050405020304" pitchFamily="18" charset="0"/>
              </a:rPr>
              <a:t>-   эрозияға шалдыққан жерде сүрлемді және басқа отамалы дақылды кең пайдалана беруге болмайтындықтан мал шаруашылығының мамандандыру бағыты да ерекше болады;</a:t>
            </a:r>
          </a:p>
          <a:p>
            <a:pPr eaLnBrk="1" hangingPunct="1">
              <a:lnSpc>
                <a:spcPct val="90000"/>
              </a:lnSpc>
              <a:buFontTx/>
              <a:buChar char="-"/>
            </a:pPr>
            <a:r>
              <a:rPr lang="ru-RU" altLang="ru-RU" sz="2500">
                <a:latin typeface="Times New Roman" panose="02020603050405020304" pitchFamily="18" charset="0"/>
              </a:rPr>
              <a:t>шаң жинайтын алқаптарды азайту үшін және топырақ түйіршіктерінің қозғалуын кеміту үшін ауыл шаруашылығы дақылдары мен парларды жолақтап егу тәсілін пайдалану керек. Жолақтың ені көбіне топырақтың механикалық құрамына байланысты  болып келеді.  Шамамен алғанда ауыр балшықты (сазды) топырақта жолақтың ені 120-150 м, ауыр саздақты топырақта –75-100 м, орта саздақтыда-50-75, жеңіл саздақтыда 50 м артпау керек. </a:t>
            </a:r>
          </a:p>
          <a:p>
            <a:pPr eaLnBrk="1" hangingPunct="1">
              <a:lnSpc>
                <a:spcPct val="90000"/>
              </a:lnSpc>
              <a:buFontTx/>
              <a:buChar char="-"/>
            </a:pPr>
            <a:r>
              <a:rPr lang="ru-RU" altLang="ru-RU" sz="2500">
                <a:latin typeface="Times New Roman" panose="02020603050405020304" pitchFamily="18" charset="0"/>
              </a:rPr>
              <a:t>Ауыспалы егістің танаптары эрозия тудыратын желге ұзын жағымен көлденең орналасуы керек, ал су эрозиясы туындайтын жерге  ұзын жағымен баурайға көлденең түсуі қажет;</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839583E-832A-47B0-B9BB-4ECD41CEACED}"/>
              </a:ext>
            </a:extLst>
          </p:cNvPr>
          <p:cNvSpPr>
            <a:spLocks noGrp="1" noChangeArrowheads="1"/>
          </p:cNvSpPr>
          <p:nvPr>
            <p:ph type="title"/>
          </p:nvPr>
        </p:nvSpPr>
        <p:spPr>
          <a:xfrm>
            <a:off x="457200" y="274638"/>
            <a:ext cx="8229600" cy="130175"/>
          </a:xfrm>
        </p:spPr>
        <p:txBody>
          <a:bodyPr rtlCol="0">
            <a:normAutofit fontScale="90000"/>
          </a:bodyPr>
          <a:lstStyle/>
          <a:p>
            <a:pPr eaLnBrk="1" fontAlgn="auto" hangingPunct="1">
              <a:spcAft>
                <a:spcPts val="0"/>
              </a:spcAft>
              <a:defRPr/>
            </a:pPr>
            <a:endParaRPr lang="ru-RU" sz="700"/>
          </a:p>
        </p:txBody>
      </p:sp>
      <p:sp>
        <p:nvSpPr>
          <p:cNvPr id="5123" name="Rectangle 3">
            <a:extLst>
              <a:ext uri="{FF2B5EF4-FFF2-40B4-BE49-F238E27FC236}">
                <a16:creationId xmlns:a16="http://schemas.microsoft.com/office/drawing/2014/main" id="{7727B5FB-98E8-4F4C-BFB4-18DC00AD9CF0}"/>
              </a:ext>
            </a:extLst>
          </p:cNvPr>
          <p:cNvSpPr>
            <a:spLocks noGrp="1" noChangeArrowheads="1"/>
          </p:cNvSpPr>
          <p:nvPr>
            <p:ph idx="1"/>
          </p:nvPr>
        </p:nvSpPr>
        <p:spPr>
          <a:xfrm>
            <a:off x="457200" y="620713"/>
            <a:ext cx="8229600" cy="5505450"/>
          </a:xfrm>
        </p:spPr>
        <p:txBody>
          <a:bodyPr/>
          <a:lstStyle/>
          <a:p>
            <a:pPr eaLnBrk="1" hangingPunct="1">
              <a:lnSpc>
                <a:spcPct val="90000"/>
              </a:lnSpc>
              <a:buFont typeface="Wingdings" panose="05000000000000000000" pitchFamily="2" charset="2"/>
              <a:buNone/>
            </a:pPr>
            <a:r>
              <a:rPr lang="ru-RU" altLang="ru-RU">
                <a:latin typeface="Times New Roman" panose="02020603050405020304" pitchFamily="18" charset="0"/>
              </a:rPr>
              <a:t>-  су эрозиясы орын алған аудандарда топырақ қорғау ауыспалы егістері негізінен тіктігі 50 асқан баурайларда қолданылып, көпжылдық шөптер бірнеше танапқа орналаса, 100 асқан баурайларда ауыспалы егістегі көпжылдық шөптің көлемі 50% болуы қажет;</a:t>
            </a:r>
          </a:p>
          <a:p>
            <a:pPr eaLnBrk="1" hangingPunct="1">
              <a:lnSpc>
                <a:spcPct val="90000"/>
              </a:lnSpc>
              <a:buFont typeface="Wingdings" panose="05000000000000000000" pitchFamily="2" charset="2"/>
              <a:buNone/>
            </a:pPr>
            <a:r>
              <a:rPr lang="ru-RU" altLang="ru-RU">
                <a:latin typeface="Times New Roman" panose="02020603050405020304" pitchFamily="18" charset="0"/>
              </a:rPr>
              <a:t>-  топырақ қорғау ауыспалы егістері қолданылатын аудандарда оның танаптары бір категориядағы жерлерге орналасуының қажеттігінің маңызы зор.</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a:extLst>
              <a:ext uri="{FF2B5EF4-FFF2-40B4-BE49-F238E27FC236}">
                <a16:creationId xmlns:a16="http://schemas.microsoft.com/office/drawing/2014/main" id="{B5F80411-29AE-4C8A-888A-8E7A0B16FEF5}"/>
              </a:ext>
            </a:extLst>
          </p:cNvPr>
          <p:cNvSpPr>
            <a:spLocks noGrp="1" noChangeArrowheads="1"/>
          </p:cNvSpPr>
          <p:nvPr>
            <p:ph type="title"/>
          </p:nvPr>
        </p:nvSpPr>
        <p:spPr>
          <a:xfrm>
            <a:off x="179388" y="188913"/>
            <a:ext cx="8785225" cy="2160587"/>
          </a:xfrm>
        </p:spPr>
        <p:txBody>
          <a:bodyPr rtlCol="0">
            <a:normAutofit fontScale="90000"/>
          </a:bodyPr>
          <a:lstStyle/>
          <a:p>
            <a:pPr eaLnBrk="1" fontAlgn="auto" hangingPunct="1">
              <a:spcAft>
                <a:spcPts val="0"/>
              </a:spcAft>
              <a:defRPr/>
            </a:pPr>
            <a:br>
              <a:rPr lang="kk-KZ" sz="2400" b="1">
                <a:latin typeface="Times New Roman" pitchFamily="18" charset="0"/>
              </a:rPr>
            </a:br>
            <a:r>
              <a:rPr lang="ru-RU" sz="2400" b="1">
                <a:latin typeface="Times New Roman" pitchFamily="18" charset="0"/>
              </a:rPr>
              <a:t>2.</a:t>
            </a:r>
            <a:r>
              <a:rPr lang="kk-KZ" sz="2600" b="1">
                <a:latin typeface="Times New Roman" pitchFamily="18" charset="0"/>
              </a:rPr>
              <a:t>Егістікті жолақтап орналастыру дегеніміз</a:t>
            </a:r>
            <a:r>
              <a:rPr lang="kk-KZ" sz="2600">
                <a:latin typeface="Times New Roman" pitchFamily="18" charset="0"/>
              </a:rPr>
              <a:t> дақылдарды кезектестіріп жолақтап себу арқылы топырақты эрозиядан қорғайды.</a:t>
            </a:r>
            <a:br>
              <a:rPr lang="kk-KZ" sz="2600">
                <a:latin typeface="Times New Roman" pitchFamily="18" charset="0"/>
              </a:rPr>
            </a:br>
            <a:r>
              <a:rPr lang="kk-KZ" sz="2600">
                <a:latin typeface="Times New Roman" pitchFamily="18" charset="0"/>
              </a:rPr>
              <a:t>1 кесте. Беткейдің енгіштігіне байланысты жолақ жалпақтығының өзгеру нобайы</a:t>
            </a:r>
            <a:endParaRPr lang="ru-RU" sz="2600"/>
          </a:p>
        </p:txBody>
      </p:sp>
      <p:graphicFrame>
        <p:nvGraphicFramePr>
          <p:cNvPr id="7311" name="Group 143">
            <a:extLst>
              <a:ext uri="{FF2B5EF4-FFF2-40B4-BE49-F238E27FC236}">
                <a16:creationId xmlns:a16="http://schemas.microsoft.com/office/drawing/2014/main" id="{FAC1E5B6-D8F3-45E4-A025-D3E6B4590940}"/>
              </a:ext>
            </a:extLst>
          </p:cNvPr>
          <p:cNvGraphicFramePr>
            <a:graphicFrameLocks noGrp="1"/>
          </p:cNvGraphicFramePr>
          <p:nvPr>
            <p:ph type="tbl" idx="1"/>
          </p:nvPr>
        </p:nvGraphicFramePr>
        <p:xfrm>
          <a:off x="179388" y="2636838"/>
          <a:ext cx="8713787" cy="3519488"/>
        </p:xfrm>
        <a:graphic>
          <a:graphicData uri="http://schemas.openxmlformats.org/drawingml/2006/table">
            <a:tbl>
              <a:tblPr/>
              <a:tblGrid>
                <a:gridCol w="1800225">
                  <a:extLst>
                    <a:ext uri="{9D8B030D-6E8A-4147-A177-3AD203B41FA5}">
                      <a16:colId xmlns:a16="http://schemas.microsoft.com/office/drawing/2014/main" val="20000"/>
                    </a:ext>
                  </a:extLst>
                </a:gridCol>
                <a:gridCol w="3671887">
                  <a:extLst>
                    <a:ext uri="{9D8B030D-6E8A-4147-A177-3AD203B41FA5}">
                      <a16:colId xmlns:a16="http://schemas.microsoft.com/office/drawing/2014/main" val="20001"/>
                    </a:ext>
                  </a:extLst>
                </a:gridCol>
                <a:gridCol w="3241675">
                  <a:extLst>
                    <a:ext uri="{9D8B030D-6E8A-4147-A177-3AD203B41FA5}">
                      <a16:colId xmlns:a16="http://schemas.microsoft.com/office/drawing/2014/main" val="20002"/>
                    </a:ext>
                  </a:extLst>
                </a:gridCol>
              </a:tblGrid>
              <a:tr h="396240">
                <a:tc rowSpan="2">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Енкіштігі</a:t>
                      </a:r>
                      <a:endParaRPr kumimoji="0" lang="kk-KZ" sz="20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Ұсынылған жолақтың жалпақтығы, м</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0"/>
                  </a:ext>
                </a:extLst>
              </a:tr>
              <a:tr h="1005840">
                <a:tc vMerge="1">
                  <a:txBody>
                    <a:bodyPr/>
                    <a:lstStyle/>
                    <a:p>
                      <a:endParaRPr lang="ru-RU"/>
                    </a:p>
                  </a:txBody>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көпжылдық шөптерді</a:t>
                      </a:r>
                    </a:p>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біржылдық дақылдармен</a:t>
                      </a:r>
                    </a:p>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алмастыру нобайы</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біржылдық дақылдарды</a:t>
                      </a:r>
                    </a:p>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отамалы дақылдармен</a:t>
                      </a:r>
                    </a:p>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алмастыру нобайы</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40">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1 - 3</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100-80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80-60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40">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3 - 5</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80-60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60-40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40">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5 - 8</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60-40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40-20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65138">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8 - 10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40-20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20-10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3550">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10 - 12</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20-10</a:t>
                      </a:r>
                      <a:endParaRPr kumimoji="0" lang="kk-KZ" sz="2000" b="0" i="0" u="none" strike="noStrike" cap="none" normalizeH="0" baseline="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kk-KZ" sz="20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20-10</a:t>
                      </a:r>
                      <a:endParaRPr kumimoji="0" lang="kk-KZ" sz="20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a:extLst>
              <a:ext uri="{FF2B5EF4-FFF2-40B4-BE49-F238E27FC236}">
                <a16:creationId xmlns:a16="http://schemas.microsoft.com/office/drawing/2014/main" id="{F3EB75D8-9970-46D9-8990-3CA2B1D97693}"/>
              </a:ext>
            </a:extLst>
          </p:cNvPr>
          <p:cNvSpPr>
            <a:spLocks noGrp="1"/>
          </p:cNvSpPr>
          <p:nvPr>
            <p:ph type="title"/>
          </p:nvPr>
        </p:nvSpPr>
        <p:spPr>
          <a:xfrm>
            <a:off x="457200" y="274638"/>
            <a:ext cx="8229600" cy="46037"/>
          </a:xfrm>
        </p:spPr>
        <p:txBody>
          <a:bodyPr>
            <a:normAutofit fontScale="90000"/>
          </a:bodyPr>
          <a:lstStyle/>
          <a:p>
            <a:endParaRPr lang="kk-KZ" altLang="ru-RU" sz="800"/>
          </a:p>
        </p:txBody>
      </p:sp>
      <p:sp>
        <p:nvSpPr>
          <p:cNvPr id="9219" name="Содержимое 2">
            <a:extLst>
              <a:ext uri="{FF2B5EF4-FFF2-40B4-BE49-F238E27FC236}">
                <a16:creationId xmlns:a16="http://schemas.microsoft.com/office/drawing/2014/main" id="{76BF1167-0654-46FC-9372-353ACAEAABC8}"/>
              </a:ext>
            </a:extLst>
          </p:cNvPr>
          <p:cNvSpPr>
            <a:spLocks noGrp="1"/>
          </p:cNvSpPr>
          <p:nvPr>
            <p:ph idx="1"/>
          </p:nvPr>
        </p:nvSpPr>
        <p:spPr>
          <a:xfrm>
            <a:off x="457200" y="214313"/>
            <a:ext cx="8229600" cy="6429375"/>
          </a:xfrm>
        </p:spPr>
        <p:txBody>
          <a:bodyPr>
            <a:normAutofit lnSpcReduction="10000"/>
          </a:bodyPr>
          <a:lstStyle/>
          <a:p>
            <a:pPr>
              <a:buFont typeface="Arial" panose="020B0604020202020204" pitchFamily="34" charset="0"/>
              <a:buNone/>
            </a:pPr>
            <a:r>
              <a:rPr lang="ru-RU" altLang="ru-RU" dirty="0">
                <a:latin typeface="Times New Roman" panose="02020603050405020304" pitchFamily="18" charset="0"/>
                <a:cs typeface="Times New Roman" panose="02020603050405020304" pitchFamily="18" charset="0"/>
              </a:rPr>
              <a:t>     </a:t>
            </a:r>
            <a:r>
              <a:rPr lang="ru-RU" altLang="ru-RU" u="sng" dirty="0">
                <a:latin typeface="Times New Roman" panose="02020603050405020304" pitchFamily="18" charset="0"/>
                <a:cs typeface="Times New Roman" panose="02020603050405020304" pitchFamily="18" charset="0"/>
              </a:rPr>
              <a:t>Ш</a:t>
            </a:r>
            <a:r>
              <a:rPr lang="kk-KZ" altLang="ru-RU" u="sng" dirty="0">
                <a:latin typeface="Times New Roman" panose="02020603050405020304" pitchFamily="18" charset="0"/>
                <a:cs typeface="Times New Roman" panose="02020603050405020304" pitchFamily="18" charset="0"/>
              </a:rPr>
              <a:t>өп танапты а</a:t>
            </a:r>
            <a:r>
              <a:rPr lang="ru-RU" altLang="ru-RU" u="sng" dirty="0">
                <a:latin typeface="Times New Roman" panose="02020603050405020304" pitchFamily="18" charset="0"/>
                <a:cs typeface="Times New Roman" panose="02020603050405020304" pitchFamily="18" charset="0"/>
              </a:rPr>
              <a:t>/</a:t>
            </a:r>
            <a:r>
              <a:rPr lang="kk-KZ" altLang="ru-RU" u="sng" dirty="0">
                <a:latin typeface="Times New Roman" panose="02020603050405020304" pitchFamily="18" charset="0"/>
                <a:cs typeface="Times New Roman" panose="02020603050405020304" pitchFamily="18" charset="0"/>
              </a:rPr>
              <a:t>е-  </a:t>
            </a:r>
            <a:r>
              <a:rPr lang="kk-KZ" altLang="ru-RU" dirty="0">
                <a:latin typeface="Times New Roman" panose="02020603050405020304" pitchFamily="18" charset="0"/>
                <a:cs typeface="Times New Roman" panose="02020603050405020304" pitchFamily="18" charset="0"/>
              </a:rPr>
              <a:t>егістік көлемінің басым көпшілігіне көп жылдық шөптер егілетін ауспалы егіс:</a:t>
            </a:r>
          </a:p>
          <a:p>
            <a:pPr>
              <a:buFont typeface="Arial" panose="020B0604020202020204" pitchFamily="34" charset="0"/>
              <a:buNone/>
            </a:pPr>
            <a:r>
              <a:rPr lang="ru-RU" altLang="ru-RU" dirty="0">
                <a:latin typeface="Times New Roman" panose="02020603050405020304" pitchFamily="18" charset="0"/>
              </a:rPr>
              <a:t>   1-5 </a:t>
            </a:r>
            <a:r>
              <a:rPr lang="ru-RU" altLang="ru-RU" dirty="0" err="1">
                <a:latin typeface="Times New Roman" panose="02020603050405020304" pitchFamily="18" charset="0"/>
              </a:rPr>
              <a:t>танап</a:t>
            </a:r>
            <a:r>
              <a:rPr lang="ru-RU" altLang="ru-RU" dirty="0">
                <a:latin typeface="Times New Roman" panose="02020603050405020304" pitchFamily="18" charset="0"/>
              </a:rPr>
              <a:t>- </a:t>
            </a:r>
            <a:r>
              <a:rPr lang="ru-RU" altLang="ru-RU" dirty="0" err="1">
                <a:latin typeface="Times New Roman" panose="02020603050405020304" pitchFamily="18" charset="0"/>
              </a:rPr>
              <a:t>көпжылдық</a:t>
            </a:r>
            <a:r>
              <a:rPr lang="ru-RU" altLang="ru-RU" dirty="0">
                <a:latin typeface="Times New Roman" panose="02020603050405020304" pitchFamily="18" charset="0"/>
              </a:rPr>
              <a:t> </a:t>
            </a:r>
            <a:r>
              <a:rPr lang="ru-RU" altLang="ru-RU" dirty="0" err="1">
                <a:latin typeface="Times New Roman" panose="02020603050405020304" pitchFamily="18" charset="0"/>
              </a:rPr>
              <a:t>шөп</a:t>
            </a:r>
            <a:r>
              <a:rPr lang="ru-RU" altLang="ru-RU" dirty="0">
                <a:latin typeface="Times New Roman" panose="02020603050405020304" pitchFamily="18" charset="0"/>
              </a:rPr>
              <a:t>, 6 </a:t>
            </a:r>
            <a:r>
              <a:rPr lang="ru-RU" altLang="ru-RU" dirty="0" err="1">
                <a:latin typeface="Times New Roman" panose="02020603050405020304" pitchFamily="18" charset="0"/>
              </a:rPr>
              <a:t>танап</a:t>
            </a:r>
            <a:r>
              <a:rPr lang="ru-RU" altLang="ru-RU" dirty="0">
                <a:latin typeface="Times New Roman" panose="02020603050405020304" pitchFamily="18" charset="0"/>
              </a:rPr>
              <a:t>- </a:t>
            </a:r>
            <a:r>
              <a:rPr lang="kk-KZ" altLang="ru-RU" dirty="0">
                <a:latin typeface="Times New Roman" panose="02020603050405020304" pitchFamily="18" charset="0"/>
              </a:rPr>
              <a:t>біржылдык </a:t>
            </a:r>
            <a:r>
              <a:rPr lang="ru-RU" altLang="ru-RU" dirty="0" err="1">
                <a:latin typeface="Times New Roman" panose="02020603050405020304" pitchFamily="18" charset="0"/>
              </a:rPr>
              <a:t>шөп+көпжылдық</a:t>
            </a:r>
            <a:r>
              <a:rPr lang="ru-RU" altLang="ru-RU" dirty="0">
                <a:latin typeface="Times New Roman" panose="02020603050405020304" pitchFamily="18" charset="0"/>
              </a:rPr>
              <a:t> </a:t>
            </a:r>
            <a:r>
              <a:rPr lang="ru-RU" altLang="ru-RU" dirty="0" err="1">
                <a:latin typeface="Times New Roman" panose="02020603050405020304" pitchFamily="18" charset="0"/>
              </a:rPr>
              <a:t>шөп</a:t>
            </a:r>
            <a:r>
              <a:rPr lang="ru-RU" altLang="ru-RU" dirty="0">
                <a:latin typeface="Times New Roman" panose="02020603050405020304" pitchFamily="18" charset="0"/>
              </a:rPr>
              <a:t>.</a:t>
            </a:r>
          </a:p>
          <a:p>
            <a:pPr>
              <a:buFont typeface="Arial" panose="020B0604020202020204" pitchFamily="34" charset="0"/>
              <a:buNone/>
            </a:pPr>
            <a:r>
              <a:rPr lang="ru-RU" altLang="ru-RU" dirty="0">
                <a:latin typeface="Times New Roman" panose="02020603050405020304" pitchFamily="18" charset="0"/>
                <a:cs typeface="Times New Roman" panose="02020603050405020304" pitchFamily="18" charset="0"/>
              </a:rPr>
              <a:t>   </a:t>
            </a:r>
            <a:r>
              <a:rPr lang="ru-RU" altLang="ru-RU" u="sng" dirty="0" err="1">
                <a:latin typeface="Times New Roman" panose="02020603050405020304" pitchFamily="18" charset="0"/>
                <a:cs typeface="Times New Roman" panose="02020603050405020304" pitchFamily="18" charset="0"/>
              </a:rPr>
              <a:t>Астықты</a:t>
            </a:r>
            <a:r>
              <a:rPr lang="ru-RU" altLang="ru-RU" u="sng" dirty="0">
                <a:latin typeface="Times New Roman" panose="02020603050405020304" pitchFamily="18" charset="0"/>
              </a:rPr>
              <a:t>-ш</a:t>
            </a:r>
            <a:r>
              <a:rPr lang="kk-KZ" altLang="ru-RU" u="sng" dirty="0">
                <a:latin typeface="Times New Roman" panose="02020603050405020304" pitchFamily="18" charset="0"/>
                <a:cs typeface="Times New Roman" panose="02020603050405020304" pitchFamily="18" charset="0"/>
              </a:rPr>
              <a:t>өп танапты а</a:t>
            </a:r>
            <a:r>
              <a:rPr lang="ru-RU" altLang="ru-RU" u="sng" dirty="0">
                <a:latin typeface="Times New Roman" panose="02020603050405020304" pitchFamily="18" charset="0"/>
                <a:cs typeface="Times New Roman" panose="02020603050405020304" pitchFamily="18" charset="0"/>
              </a:rPr>
              <a:t>/</a:t>
            </a:r>
            <a:r>
              <a:rPr lang="kk-KZ" altLang="ru-RU" u="sng" dirty="0">
                <a:latin typeface="Times New Roman" panose="02020603050405020304" pitchFamily="18" charset="0"/>
                <a:cs typeface="Times New Roman" panose="02020603050405020304" pitchFamily="18" charset="0"/>
              </a:rPr>
              <a:t>е- </a:t>
            </a:r>
            <a:r>
              <a:rPr lang="kk-KZ" altLang="ru-RU" dirty="0">
                <a:latin typeface="Times New Roman" panose="02020603050405020304" pitchFamily="18" charset="0"/>
                <a:cs typeface="Times New Roman" panose="02020603050405020304" pitchFamily="18" charset="0"/>
              </a:rPr>
              <a:t>егістіктің негізі көлемі астықты дақылдар алып, қалғанында көп жылдық шөптер егілетін ауспалы егіс:</a:t>
            </a:r>
          </a:p>
          <a:p>
            <a:pPr>
              <a:buFont typeface="Arial" panose="020B0604020202020204" pitchFamily="34" charset="0"/>
              <a:buNone/>
            </a:pPr>
            <a:r>
              <a:rPr lang="kk-KZ" altLang="ru-RU" dirty="0">
                <a:latin typeface="Times New Roman" panose="02020603050405020304" pitchFamily="18" charset="0"/>
                <a:cs typeface="Times New Roman" panose="02020603050405020304" pitchFamily="18" charset="0"/>
              </a:rPr>
              <a:t>   </a:t>
            </a:r>
            <a:r>
              <a:rPr lang="ru-RU" altLang="ru-RU" dirty="0">
                <a:latin typeface="Times New Roman" panose="02020603050405020304" pitchFamily="18" charset="0"/>
              </a:rPr>
              <a:t>1-4 </a:t>
            </a:r>
            <a:r>
              <a:rPr lang="ru-RU" altLang="ru-RU" dirty="0" err="1">
                <a:latin typeface="Times New Roman" panose="02020603050405020304" pitchFamily="18" charset="0"/>
              </a:rPr>
              <a:t>танап</a:t>
            </a:r>
            <a:r>
              <a:rPr lang="ru-RU" altLang="ru-RU" dirty="0">
                <a:latin typeface="Times New Roman" panose="02020603050405020304" pitchFamily="18" charset="0"/>
              </a:rPr>
              <a:t>- </a:t>
            </a:r>
            <a:r>
              <a:rPr lang="ru-RU" altLang="ru-RU" dirty="0" err="1">
                <a:latin typeface="Times New Roman" panose="02020603050405020304" pitchFamily="18" charset="0"/>
              </a:rPr>
              <a:t>көпжылдық</a:t>
            </a:r>
            <a:r>
              <a:rPr lang="ru-RU" altLang="ru-RU" dirty="0">
                <a:latin typeface="Times New Roman" panose="02020603050405020304" pitchFamily="18" charset="0"/>
              </a:rPr>
              <a:t> </a:t>
            </a:r>
            <a:r>
              <a:rPr lang="ru-RU" altLang="ru-RU" dirty="0" err="1">
                <a:latin typeface="Times New Roman" panose="02020603050405020304" pitchFamily="18" charset="0"/>
              </a:rPr>
              <a:t>шөп</a:t>
            </a:r>
            <a:r>
              <a:rPr lang="ru-RU" altLang="ru-RU" dirty="0">
                <a:latin typeface="Times New Roman" panose="02020603050405020304" pitchFamily="18" charset="0"/>
              </a:rPr>
              <a:t>, 5- </a:t>
            </a:r>
            <a:r>
              <a:rPr lang="ru-RU" altLang="ru-RU" dirty="0" err="1">
                <a:latin typeface="Times New Roman" panose="02020603050405020304" pitchFamily="18" charset="0"/>
              </a:rPr>
              <a:t>күздік</a:t>
            </a:r>
            <a:r>
              <a:rPr lang="ru-RU" altLang="ru-RU" dirty="0">
                <a:latin typeface="Times New Roman" panose="02020603050405020304" pitchFamily="18" charset="0"/>
              </a:rPr>
              <a:t> </a:t>
            </a:r>
            <a:r>
              <a:rPr lang="ru-RU" altLang="ru-RU" dirty="0" err="1">
                <a:latin typeface="Times New Roman" panose="02020603050405020304" pitchFamily="18" charset="0"/>
              </a:rPr>
              <a:t>бидай</a:t>
            </a:r>
            <a:r>
              <a:rPr lang="ru-RU" altLang="ru-RU" dirty="0">
                <a:latin typeface="Times New Roman" panose="02020603050405020304" pitchFamily="18" charset="0"/>
              </a:rPr>
              <a:t>, 6 </a:t>
            </a:r>
            <a:r>
              <a:rPr lang="ru-RU" altLang="ru-RU" dirty="0" err="1">
                <a:latin typeface="Times New Roman" panose="02020603050405020304" pitchFamily="18" charset="0"/>
              </a:rPr>
              <a:t>танап</a:t>
            </a:r>
            <a:r>
              <a:rPr lang="ru-RU" altLang="ru-RU" dirty="0">
                <a:latin typeface="Times New Roman" panose="02020603050405020304" pitchFamily="18" charset="0"/>
              </a:rPr>
              <a:t>- </a:t>
            </a:r>
            <a:r>
              <a:rPr lang="ru-RU" altLang="ru-RU" dirty="0" err="1">
                <a:latin typeface="Times New Roman" panose="02020603050405020304" pitchFamily="18" charset="0"/>
              </a:rPr>
              <a:t>сұлы</a:t>
            </a:r>
            <a:r>
              <a:rPr lang="ru-RU" altLang="ru-RU" dirty="0">
                <a:latin typeface="Times New Roman" panose="02020603050405020304" pitchFamily="18" charset="0"/>
              </a:rPr>
              <a:t>, 7 </a:t>
            </a:r>
            <a:r>
              <a:rPr lang="ru-RU" altLang="ru-RU" dirty="0" err="1">
                <a:latin typeface="Times New Roman" panose="02020603050405020304" pitchFamily="18" charset="0"/>
              </a:rPr>
              <a:t>танап</a:t>
            </a:r>
            <a:r>
              <a:rPr lang="ru-RU" altLang="ru-RU" dirty="0">
                <a:latin typeface="Times New Roman" panose="02020603050405020304" pitchFamily="18" charset="0"/>
              </a:rPr>
              <a:t>- </a:t>
            </a:r>
            <a:r>
              <a:rPr lang="ru-RU" altLang="ru-RU" dirty="0" err="1">
                <a:latin typeface="Times New Roman" panose="02020603050405020304" pitchFamily="18" charset="0"/>
              </a:rPr>
              <a:t>арпа</a:t>
            </a:r>
            <a:r>
              <a:rPr lang="ru-RU" altLang="ru-RU" dirty="0">
                <a:latin typeface="Times New Roman" panose="02020603050405020304" pitchFamily="18" charset="0"/>
              </a:rPr>
              <a:t>, 8 </a:t>
            </a:r>
            <a:r>
              <a:rPr lang="ru-RU" altLang="ru-RU" dirty="0" err="1">
                <a:latin typeface="Times New Roman" panose="02020603050405020304" pitchFamily="18" charset="0"/>
              </a:rPr>
              <a:t>танап</a:t>
            </a:r>
            <a:r>
              <a:rPr lang="ru-RU" altLang="ru-RU" dirty="0">
                <a:latin typeface="Times New Roman" panose="02020603050405020304" pitchFamily="18" charset="0"/>
              </a:rPr>
              <a:t>- </a:t>
            </a:r>
            <a:r>
              <a:rPr lang="kk-KZ" altLang="ru-RU" dirty="0">
                <a:latin typeface="Times New Roman" panose="02020603050405020304" pitchFamily="18" charset="0"/>
              </a:rPr>
              <a:t>біржылдык </a:t>
            </a:r>
            <a:r>
              <a:rPr lang="ru-RU" altLang="ru-RU" dirty="0" err="1">
                <a:latin typeface="Times New Roman" panose="02020603050405020304" pitchFamily="18" charset="0"/>
              </a:rPr>
              <a:t>шөп+көпжылдық</a:t>
            </a:r>
            <a:r>
              <a:rPr lang="ru-RU" altLang="ru-RU" dirty="0">
                <a:latin typeface="Times New Roman" panose="02020603050405020304" pitchFamily="18" charset="0"/>
              </a:rPr>
              <a:t> </a:t>
            </a:r>
            <a:r>
              <a:rPr lang="ru-RU" altLang="ru-RU" dirty="0" err="1">
                <a:latin typeface="Times New Roman" panose="02020603050405020304" pitchFamily="18" charset="0"/>
              </a:rPr>
              <a:t>шөп</a:t>
            </a:r>
            <a:r>
              <a:rPr lang="ru-RU" altLang="ru-RU" dirty="0">
                <a:latin typeface="Times New Roman" panose="02020603050405020304" pitchFamily="18" charset="0"/>
              </a:rPr>
              <a:t>.</a:t>
            </a:r>
            <a:endParaRPr lang="kk-KZ" altLang="ru-RU" dirty="0">
              <a:latin typeface="Times New Roman" panose="02020603050405020304" pitchFamily="18" charset="0"/>
              <a:cs typeface="Times New Roman" panose="02020603050405020304" pitchFamily="18" charset="0"/>
            </a:endParaRPr>
          </a:p>
          <a:p>
            <a:pPr>
              <a:buFont typeface="Arial" panose="020B0604020202020204" pitchFamily="34" charset="0"/>
              <a:buNone/>
            </a:pPr>
            <a:endParaRPr lang="kk-KZ" altLang="ru-RU" dirty="0">
              <a:latin typeface="Times New Roman" panose="02020603050405020304" pitchFamily="18" charset="0"/>
              <a:cs typeface="Times New Roman" panose="02020603050405020304" pitchFamily="18" charset="0"/>
            </a:endParaRPr>
          </a:p>
          <a:p>
            <a:pPr>
              <a:buFont typeface="Arial" panose="020B0604020202020204" pitchFamily="34" charset="0"/>
              <a:buNone/>
            </a:pPr>
            <a:r>
              <a:rPr lang="kk-KZ" altLang="ru-RU" dirty="0">
                <a:latin typeface="Times New Roman" panose="02020603050405020304" pitchFamily="18" charset="0"/>
                <a:cs typeface="Times New Roman" panose="02020603050405020304" pitchFamily="18" charset="0"/>
              </a:rPr>
              <a:t> </a:t>
            </a:r>
            <a:endParaRPr lang="kk-KZ" alt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FE91FB9-DFD7-4150-BD21-78D86B5C3D3D}"/>
              </a:ext>
            </a:extLst>
          </p:cNvPr>
          <p:cNvSpPr>
            <a:spLocks noGrp="1" noChangeArrowheads="1"/>
          </p:cNvSpPr>
          <p:nvPr>
            <p:ph type="title"/>
          </p:nvPr>
        </p:nvSpPr>
        <p:spPr>
          <a:xfrm>
            <a:off x="457200" y="274638"/>
            <a:ext cx="8229600" cy="77787"/>
          </a:xfrm>
        </p:spPr>
        <p:txBody>
          <a:bodyPr rtlCol="0">
            <a:normAutofit fontScale="90000"/>
          </a:bodyPr>
          <a:lstStyle/>
          <a:p>
            <a:pPr eaLnBrk="1" fontAlgn="auto" hangingPunct="1">
              <a:spcAft>
                <a:spcPts val="0"/>
              </a:spcAft>
              <a:defRPr/>
            </a:pPr>
            <a:endParaRPr lang="ru-RU" sz="700"/>
          </a:p>
        </p:txBody>
      </p:sp>
      <p:sp>
        <p:nvSpPr>
          <p:cNvPr id="10243" name="Rectangle 3">
            <a:extLst>
              <a:ext uri="{FF2B5EF4-FFF2-40B4-BE49-F238E27FC236}">
                <a16:creationId xmlns:a16="http://schemas.microsoft.com/office/drawing/2014/main" id="{5F360AE8-2808-4054-BC19-773141D89C42}"/>
              </a:ext>
            </a:extLst>
          </p:cNvPr>
          <p:cNvSpPr>
            <a:spLocks noGrp="1" noChangeArrowheads="1"/>
          </p:cNvSpPr>
          <p:nvPr>
            <p:ph idx="1"/>
          </p:nvPr>
        </p:nvSpPr>
        <p:spPr>
          <a:xfrm>
            <a:off x="179388" y="476250"/>
            <a:ext cx="8785225" cy="6265863"/>
          </a:xfrm>
        </p:spPr>
        <p:txBody>
          <a:bodyPr/>
          <a:lstStyle/>
          <a:p>
            <a:pPr eaLnBrk="1" hangingPunct="1">
              <a:lnSpc>
                <a:spcPct val="80000"/>
              </a:lnSpc>
              <a:buFont typeface="Wingdings" panose="05000000000000000000" pitchFamily="2" charset="2"/>
              <a:buNone/>
            </a:pPr>
            <a:r>
              <a:rPr lang="ru-RU" altLang="ru-RU" sz="2400" b="1">
                <a:latin typeface="Times New Roman" panose="02020603050405020304" pitchFamily="18" charset="0"/>
              </a:rPr>
              <a:t>3. </a:t>
            </a:r>
            <a:r>
              <a:rPr lang="ru-RU" altLang="ru-RU" sz="2500">
                <a:latin typeface="Times New Roman" panose="02020603050405020304" pitchFamily="18" charset="0"/>
              </a:rPr>
              <a:t>Жел эрозиясы таралған жердегі ауыспалы егістің ең тиімді үлгісі ретінде 5 танапты, айналымы 10 жыл болып келетін мына ауыспалы егісті келтіруге болады.</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1.  Көпжылдық шөп (еркекшөп)		6. Жаздық бидай</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2. Көпжылдық шөп				7. Жаздық бидай</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3. Көпжылдық шөп				8. Таза пар</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4. Көпжылдық шөп				9. Жаздық бидай</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5. Көпжылдық шөп				10. Жаздық бидай</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   		 Осындай 10 жыл айналым мерзімі бар ауыспалы егістегі дақылдарды және парды танаптарда жолақтап орналастыр-ғанда олардың бәрі 5 танапқа жайғасады. Әрине, бұл ауыспалы егісте астық дақылдарыны” үлесі көп емес- бар болғаны 40%. Бірақ таза пардың аздығы (10%), керісінше, көпжылдық шөптің үлес салмағы көп болғандықтан (50%) эрозияны тоқтатуға мүмкіндік туады, топырақтың эрозияға қарсы тұруға көмектесетін қасиеттері жақсарады, нәтижесінде әр гектар жерден алынатын өнімнің мөлшері артады</a:t>
            </a:r>
            <a:r>
              <a:rPr lang="ru-RU" altLang="ru-RU" sz="2400">
                <a:latin typeface="Times New Roman" panose="02020603050405020304" pitchFamily="18" charset="0"/>
              </a:rPr>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CA645F8-D598-44D1-A056-F82C672CF0F9}"/>
              </a:ext>
            </a:extLst>
          </p:cNvPr>
          <p:cNvSpPr>
            <a:spLocks noGrp="1" noChangeArrowheads="1"/>
          </p:cNvSpPr>
          <p:nvPr>
            <p:ph type="title"/>
          </p:nvPr>
        </p:nvSpPr>
        <p:spPr>
          <a:xfrm>
            <a:off x="457200" y="274638"/>
            <a:ext cx="8229600" cy="69850"/>
          </a:xfrm>
        </p:spPr>
        <p:txBody>
          <a:bodyPr rtlCol="0">
            <a:normAutofit fontScale="90000"/>
          </a:bodyPr>
          <a:lstStyle/>
          <a:p>
            <a:pPr eaLnBrk="1" fontAlgn="auto" hangingPunct="1">
              <a:spcAft>
                <a:spcPts val="0"/>
              </a:spcAft>
              <a:defRPr/>
            </a:pPr>
            <a:endParaRPr lang="ru-RU" sz="700"/>
          </a:p>
        </p:txBody>
      </p:sp>
      <p:sp>
        <p:nvSpPr>
          <p:cNvPr id="11267" name="Rectangle 3">
            <a:extLst>
              <a:ext uri="{FF2B5EF4-FFF2-40B4-BE49-F238E27FC236}">
                <a16:creationId xmlns:a16="http://schemas.microsoft.com/office/drawing/2014/main" id="{F49B0295-4146-4F2B-9C61-81A8AFD9C477}"/>
              </a:ext>
            </a:extLst>
          </p:cNvPr>
          <p:cNvSpPr>
            <a:spLocks noGrp="1" noChangeArrowheads="1"/>
          </p:cNvSpPr>
          <p:nvPr>
            <p:ph idx="1"/>
          </p:nvPr>
        </p:nvSpPr>
        <p:spPr>
          <a:xfrm>
            <a:off x="179388" y="476250"/>
            <a:ext cx="8785225" cy="6121400"/>
          </a:xfrm>
        </p:spPr>
        <p:txBody>
          <a:bodyPr/>
          <a:lstStyle/>
          <a:p>
            <a:pPr eaLnBrk="1" hangingPunct="1">
              <a:lnSpc>
                <a:spcPct val="80000"/>
              </a:lnSpc>
              <a:buFont typeface="Wingdings" panose="05000000000000000000" pitchFamily="2" charset="2"/>
              <a:buNone/>
            </a:pPr>
            <a:r>
              <a:rPr lang="ru-RU" altLang="ru-RU" sz="2500" b="1">
                <a:latin typeface="Times New Roman" panose="02020603050405020304" pitchFamily="18" charset="0"/>
              </a:rPr>
              <a:t>Топырақ қорғау ауыспалы егісінің жоғарғыдай үлгісін оңтүстік-шығыс Қазақстан жағдайына байланысты мына тұрғыда келтіруге болады.</a:t>
            </a:r>
          </a:p>
          <a:p>
            <a:pPr eaLnBrk="1" hangingPunct="1">
              <a:lnSpc>
                <a:spcPct val="80000"/>
              </a:lnSpc>
              <a:buFont typeface="Wingdings" panose="05000000000000000000" pitchFamily="2" charset="2"/>
              <a:buNone/>
            </a:pPr>
            <a:endParaRPr lang="ru-RU" altLang="ru-RU" sz="2500" b="1">
              <a:latin typeface="Times New Roman" panose="02020603050405020304" pitchFamily="18" charset="0"/>
            </a:endParaRPr>
          </a:p>
          <a:p>
            <a:pPr eaLnBrk="1" hangingPunct="1">
              <a:lnSpc>
                <a:spcPct val="80000"/>
              </a:lnSpc>
              <a:buFont typeface="Wingdings" panose="05000000000000000000" pitchFamily="2" charset="2"/>
              <a:buNone/>
            </a:pPr>
            <a:r>
              <a:rPr lang="ru-RU" altLang="ru-RU" sz="2500">
                <a:latin typeface="Times New Roman" panose="02020603050405020304" pitchFamily="18" charset="0"/>
              </a:rPr>
              <a:t>1. Еркекшөп немесе жо</a:t>
            </a:r>
            <a:r>
              <a:rPr lang="kk-KZ" altLang="ru-RU" sz="2500">
                <a:latin typeface="Times New Roman" panose="02020603050405020304" pitchFamily="18" charset="0"/>
              </a:rPr>
              <a:t>ң</a:t>
            </a:r>
            <a:r>
              <a:rPr lang="ru-RU" altLang="ru-RU" sz="2500">
                <a:latin typeface="Times New Roman" panose="02020603050405020304" pitchFamily="18" charset="0"/>
              </a:rPr>
              <a:t>ышқа			6. Жаздық арпа</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(немесе олардың қосындысы)			7. Жаздық арпа</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2. Көпжылдық шөп					8. Таза пар</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3. Көпжылдық шөп					9. Күздік бидай</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4. Көпжылдық шөп					10.Жаздық арпа</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5. Көпжылдық шөп</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   </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    Көпжылдық шөптерден кейін жаздық дақыл себу себебіміз-аталған алғы егістен кейін топырақта ылғал аз болады да күздік дақылының  күзде өсіп-өнуіне кепілдік бола бермейді, ал таза пардан кейін күздіктің өсіп-өнуіне оңтайлы жағдай туады, әрине, алдымен ылғал жөнінде.</a:t>
            </a:r>
            <a:r>
              <a:rPr lang="ru-RU" altLang="ru-RU" sz="2400">
                <a:latin typeface="Times New Roman" panose="02020603050405020304" pitchFamily="18" charset="0"/>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CA645F8-D598-44D1-A056-F82C672CF0F9}"/>
              </a:ext>
            </a:extLst>
          </p:cNvPr>
          <p:cNvSpPr>
            <a:spLocks noGrp="1" noChangeArrowheads="1"/>
          </p:cNvSpPr>
          <p:nvPr>
            <p:ph type="title"/>
          </p:nvPr>
        </p:nvSpPr>
        <p:spPr>
          <a:xfrm>
            <a:off x="457200" y="274638"/>
            <a:ext cx="8229600" cy="69850"/>
          </a:xfrm>
        </p:spPr>
        <p:txBody>
          <a:bodyPr rtlCol="0">
            <a:normAutofit fontScale="90000"/>
          </a:bodyPr>
          <a:lstStyle/>
          <a:p>
            <a:pPr eaLnBrk="1" fontAlgn="auto" hangingPunct="1">
              <a:spcAft>
                <a:spcPts val="0"/>
              </a:spcAft>
              <a:defRPr/>
            </a:pPr>
            <a:endParaRPr lang="ru-RU" sz="700"/>
          </a:p>
        </p:txBody>
      </p:sp>
      <p:sp>
        <p:nvSpPr>
          <p:cNvPr id="11267" name="Rectangle 3">
            <a:extLst>
              <a:ext uri="{FF2B5EF4-FFF2-40B4-BE49-F238E27FC236}">
                <a16:creationId xmlns:a16="http://schemas.microsoft.com/office/drawing/2014/main" id="{F49B0295-4146-4F2B-9C61-81A8AFD9C477}"/>
              </a:ext>
            </a:extLst>
          </p:cNvPr>
          <p:cNvSpPr>
            <a:spLocks noGrp="1" noChangeArrowheads="1"/>
          </p:cNvSpPr>
          <p:nvPr>
            <p:ph idx="1"/>
          </p:nvPr>
        </p:nvSpPr>
        <p:spPr>
          <a:xfrm>
            <a:off x="179388" y="476250"/>
            <a:ext cx="8785225" cy="6121400"/>
          </a:xfrm>
        </p:spPr>
        <p:txBody>
          <a:bodyPr/>
          <a:lstStyle/>
          <a:p>
            <a:pPr eaLnBrk="1" hangingPunct="1">
              <a:lnSpc>
                <a:spcPct val="80000"/>
              </a:lnSpc>
              <a:buFont typeface="Wingdings" panose="05000000000000000000" pitchFamily="2" charset="2"/>
              <a:buNone/>
            </a:pPr>
            <a:r>
              <a:rPr lang="ru-RU" altLang="ru-RU" sz="2500" b="1">
                <a:latin typeface="Times New Roman" panose="02020603050405020304" pitchFamily="18" charset="0"/>
              </a:rPr>
              <a:t>Топырақ қорғау ауыспалы егісінің жоғарғыдай үлгісін оңтүстік-шығыс Қазақстан жағдайына байланысты мына тұрғыда келтіруге болады.</a:t>
            </a:r>
          </a:p>
          <a:p>
            <a:pPr eaLnBrk="1" hangingPunct="1">
              <a:lnSpc>
                <a:spcPct val="80000"/>
              </a:lnSpc>
              <a:buFont typeface="Wingdings" panose="05000000000000000000" pitchFamily="2" charset="2"/>
              <a:buNone/>
            </a:pPr>
            <a:endParaRPr lang="ru-RU" altLang="ru-RU" sz="2500" b="1">
              <a:latin typeface="Times New Roman" panose="02020603050405020304" pitchFamily="18" charset="0"/>
            </a:endParaRPr>
          </a:p>
          <a:p>
            <a:pPr eaLnBrk="1" hangingPunct="1">
              <a:lnSpc>
                <a:spcPct val="80000"/>
              </a:lnSpc>
              <a:buFont typeface="Wingdings" panose="05000000000000000000" pitchFamily="2" charset="2"/>
              <a:buNone/>
            </a:pPr>
            <a:r>
              <a:rPr lang="ru-RU" altLang="ru-RU" sz="2500">
                <a:latin typeface="Times New Roman" panose="02020603050405020304" pitchFamily="18" charset="0"/>
              </a:rPr>
              <a:t>1. Еркекшөп немесе жо</a:t>
            </a:r>
            <a:r>
              <a:rPr lang="kk-KZ" altLang="ru-RU" sz="2500">
                <a:latin typeface="Times New Roman" panose="02020603050405020304" pitchFamily="18" charset="0"/>
              </a:rPr>
              <a:t>ң</a:t>
            </a:r>
            <a:r>
              <a:rPr lang="ru-RU" altLang="ru-RU" sz="2500">
                <a:latin typeface="Times New Roman" panose="02020603050405020304" pitchFamily="18" charset="0"/>
              </a:rPr>
              <a:t>ышқа			6. Жаздық арпа</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(немесе олардың қосындысы)			7. Жаздық арпа</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2. Көпжылдық шөп					8. Таза пар</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3. Көпжылдық шөп					9. Күздік бидай</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4. Көпжылдық шөп					10.Жаздық арпа</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5. Көпжылдық шөп</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   </a:t>
            </a:r>
          </a:p>
          <a:p>
            <a:pPr eaLnBrk="1" hangingPunct="1">
              <a:lnSpc>
                <a:spcPct val="80000"/>
              </a:lnSpc>
              <a:buFont typeface="Wingdings" panose="05000000000000000000" pitchFamily="2" charset="2"/>
              <a:buNone/>
            </a:pPr>
            <a:r>
              <a:rPr lang="ru-RU" altLang="ru-RU" sz="2500">
                <a:latin typeface="Times New Roman" panose="02020603050405020304" pitchFamily="18" charset="0"/>
              </a:rPr>
              <a:t>    Көпжылдық шөптерден кейін жаздық дақыл себу себебіміз-аталған алғы егістен кейін топырақта ылғал аз болады да күздік дақылының  күзде өсіп-өнуіне кепілдік бола бермейді, ал таза пардан кейін күздіктің өсіп-өнуіне оңтайлы жағдай туады, әрине, алдымен ылғал жөнінде.</a:t>
            </a:r>
            <a:r>
              <a:rPr lang="ru-RU" altLang="ru-RU" sz="2400">
                <a:latin typeface="Times New Roman" panose="02020603050405020304" pitchFamily="18" charset="0"/>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4F050F6-96FA-422E-996A-6C696D26D5B7}"/>
              </a:ext>
            </a:extLst>
          </p:cNvPr>
          <p:cNvSpPr>
            <a:spLocks noGrp="1" noChangeArrowheads="1"/>
          </p:cNvSpPr>
          <p:nvPr>
            <p:ph type="title"/>
          </p:nvPr>
        </p:nvSpPr>
        <p:spPr>
          <a:xfrm>
            <a:off x="457200" y="274638"/>
            <a:ext cx="8229600" cy="69850"/>
          </a:xfrm>
        </p:spPr>
        <p:txBody>
          <a:bodyPr rtlCol="0">
            <a:normAutofit fontScale="90000"/>
          </a:bodyPr>
          <a:lstStyle/>
          <a:p>
            <a:pPr eaLnBrk="1" fontAlgn="auto" hangingPunct="1">
              <a:spcAft>
                <a:spcPts val="0"/>
              </a:spcAft>
              <a:defRPr/>
            </a:pPr>
            <a:endParaRPr lang="ru-RU" sz="700"/>
          </a:p>
        </p:txBody>
      </p:sp>
      <p:sp>
        <p:nvSpPr>
          <p:cNvPr id="12291" name="Rectangle 3">
            <a:extLst>
              <a:ext uri="{FF2B5EF4-FFF2-40B4-BE49-F238E27FC236}">
                <a16:creationId xmlns:a16="http://schemas.microsoft.com/office/drawing/2014/main" id="{39C2CCEE-F3BC-4A3D-9AE8-B8F912991100}"/>
              </a:ext>
            </a:extLst>
          </p:cNvPr>
          <p:cNvSpPr>
            <a:spLocks noGrp="1" noChangeArrowheads="1"/>
          </p:cNvSpPr>
          <p:nvPr>
            <p:ph idx="1"/>
          </p:nvPr>
        </p:nvSpPr>
        <p:spPr>
          <a:xfrm>
            <a:off x="179388" y="476250"/>
            <a:ext cx="8785225" cy="6121400"/>
          </a:xfrm>
        </p:spPr>
        <p:txBody>
          <a:bodyPr/>
          <a:lstStyle/>
          <a:p>
            <a:pPr eaLnBrk="1" hangingPunct="1">
              <a:lnSpc>
                <a:spcPct val="80000"/>
              </a:lnSpc>
              <a:buFont typeface="Wingdings" panose="05000000000000000000" pitchFamily="2" charset="2"/>
              <a:buNone/>
            </a:pPr>
            <a:r>
              <a:rPr lang="ru-RU" altLang="ru-RU" sz="2800">
                <a:latin typeface="Times New Roman" panose="02020603050405020304" pitchFamily="18" charset="0"/>
              </a:rPr>
              <a:t>    Су және жел эрозиясы таралған жерде топырақ қорғау ауыспалы егісінің мынадай тағы бір үлгісін ұсынуға болады.</a:t>
            </a:r>
          </a:p>
          <a:p>
            <a:pPr eaLnBrk="1" hangingPunct="1">
              <a:lnSpc>
                <a:spcPct val="80000"/>
              </a:lnSpc>
              <a:buFont typeface="Wingdings" panose="05000000000000000000" pitchFamily="2" charset="2"/>
              <a:buNone/>
            </a:pPr>
            <a:r>
              <a:rPr lang="ru-RU" altLang="ru-RU" sz="2800">
                <a:latin typeface="Times New Roman" panose="02020603050405020304" pitchFamily="18" charset="0"/>
              </a:rPr>
              <a:t>1. Көпжылдық шөп</a:t>
            </a:r>
          </a:p>
          <a:p>
            <a:pPr eaLnBrk="1" hangingPunct="1">
              <a:lnSpc>
                <a:spcPct val="80000"/>
              </a:lnSpc>
              <a:buFont typeface="Wingdings" panose="05000000000000000000" pitchFamily="2" charset="2"/>
              <a:buNone/>
            </a:pPr>
            <a:r>
              <a:rPr lang="ru-RU" altLang="ru-RU" sz="2800">
                <a:latin typeface="Times New Roman" panose="02020603050405020304" pitchFamily="18" charset="0"/>
              </a:rPr>
              <a:t>2. Көпжылдық шөп</a:t>
            </a:r>
          </a:p>
          <a:p>
            <a:pPr eaLnBrk="1" hangingPunct="1">
              <a:lnSpc>
                <a:spcPct val="80000"/>
              </a:lnSpc>
              <a:buFont typeface="Wingdings" panose="05000000000000000000" pitchFamily="2" charset="2"/>
              <a:buNone/>
            </a:pPr>
            <a:r>
              <a:rPr lang="ru-RU" altLang="ru-RU" sz="2800">
                <a:latin typeface="Times New Roman" panose="02020603050405020304" pitchFamily="18" charset="0"/>
              </a:rPr>
              <a:t>3. Көпжылдық шөп</a:t>
            </a:r>
          </a:p>
          <a:p>
            <a:pPr eaLnBrk="1" hangingPunct="1">
              <a:lnSpc>
                <a:spcPct val="80000"/>
              </a:lnSpc>
              <a:buFont typeface="Wingdings" panose="05000000000000000000" pitchFamily="2" charset="2"/>
              <a:buNone/>
            </a:pPr>
            <a:r>
              <a:rPr lang="ru-RU" altLang="ru-RU" sz="2800">
                <a:latin typeface="Times New Roman" panose="02020603050405020304" pitchFamily="18" charset="0"/>
              </a:rPr>
              <a:t>4. Күздік дақыл</a:t>
            </a:r>
          </a:p>
          <a:p>
            <a:pPr eaLnBrk="1" hangingPunct="1">
              <a:lnSpc>
                <a:spcPct val="80000"/>
              </a:lnSpc>
              <a:buFont typeface="Wingdings" panose="05000000000000000000" pitchFamily="2" charset="2"/>
              <a:buNone/>
            </a:pPr>
            <a:r>
              <a:rPr lang="ru-RU" altLang="ru-RU" sz="2800">
                <a:latin typeface="Times New Roman" panose="02020603050405020304" pitchFamily="18" charset="0"/>
              </a:rPr>
              <a:t>5. Арпа + көпжылдық шөп</a:t>
            </a:r>
          </a:p>
          <a:p>
            <a:pPr eaLnBrk="1" hangingPunct="1">
              <a:lnSpc>
                <a:spcPct val="80000"/>
              </a:lnSpc>
              <a:buFont typeface="Wingdings" panose="05000000000000000000" pitchFamily="2" charset="2"/>
              <a:buNone/>
            </a:pPr>
            <a:r>
              <a:rPr lang="ru-RU" altLang="ru-RU" sz="2800">
                <a:latin typeface="Times New Roman" panose="02020603050405020304" pitchFamily="18" charset="0"/>
              </a:rPr>
              <a:t>    	Сайып келгенде, эрозиямен күресуде басқа да шаралармен қатар топырақ қорғау ауыспалы егісін пайдаланудың ролі зор деп айта аламыз. Эрозияға төзімді дақылды, олардың көлемдік арақатынасын дұрыс таңдап егу тәсілін пайдалану және топырақ өңдеудің эрозиядан қорғау жүйесін қолдану арқылы эрозия процестерін тоқтатуға, одан әрі оларды жоюға толық мүмкіндік бар.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a:extLst>
              <a:ext uri="{FF2B5EF4-FFF2-40B4-BE49-F238E27FC236}">
                <a16:creationId xmlns:a16="http://schemas.microsoft.com/office/drawing/2014/main" id="{59702C80-527F-4075-863B-DCF910768B64}"/>
              </a:ext>
            </a:extLst>
          </p:cNvPr>
          <p:cNvSpPr>
            <a:spLocks noGrp="1"/>
          </p:cNvSpPr>
          <p:nvPr>
            <p:ph type="title"/>
          </p:nvPr>
        </p:nvSpPr>
        <p:spPr>
          <a:xfrm>
            <a:off x="457200" y="274638"/>
            <a:ext cx="8229600" cy="82550"/>
          </a:xfrm>
        </p:spPr>
        <p:txBody>
          <a:bodyPr>
            <a:normAutofit fontScale="90000"/>
          </a:bodyPr>
          <a:lstStyle/>
          <a:p>
            <a:pPr eaLnBrk="1" hangingPunct="1"/>
            <a:endParaRPr lang="kk-KZ" altLang="ru-RU"/>
          </a:p>
        </p:txBody>
      </p:sp>
      <p:sp>
        <p:nvSpPr>
          <p:cNvPr id="13315" name="Содержимое 2">
            <a:extLst>
              <a:ext uri="{FF2B5EF4-FFF2-40B4-BE49-F238E27FC236}">
                <a16:creationId xmlns:a16="http://schemas.microsoft.com/office/drawing/2014/main" id="{E0F9C96B-1C1A-4ED6-BD76-F26A389EB1E7}"/>
              </a:ext>
            </a:extLst>
          </p:cNvPr>
          <p:cNvSpPr>
            <a:spLocks noGrp="1"/>
          </p:cNvSpPr>
          <p:nvPr>
            <p:ph idx="1"/>
          </p:nvPr>
        </p:nvSpPr>
        <p:spPr>
          <a:xfrm>
            <a:off x="0" y="0"/>
            <a:ext cx="9144000" cy="6858000"/>
          </a:xfrm>
        </p:spPr>
        <p:txBody>
          <a:bodyPr/>
          <a:lstStyle/>
          <a:p>
            <a:pPr eaLnBrk="1" hangingPunct="1"/>
            <a:r>
              <a:rPr lang="kk-KZ" altLang="ru-RU" sz="2800">
                <a:latin typeface="Times New Roman" panose="02020603050405020304" pitchFamily="18" charset="0"/>
                <a:cs typeface="Times New Roman" panose="02020603050405020304" pitchFamily="18" charset="0"/>
              </a:rPr>
              <a:t>Далалық және құрғақ далалық аймақтардағы егістік ауыспалы егістер</a:t>
            </a:r>
          </a:p>
          <a:p>
            <a:pPr eaLnBrk="1" hangingPunct="1">
              <a:buFont typeface="Arial" panose="020B0604020202020204" pitchFamily="34" charset="0"/>
              <a:buNone/>
            </a:pPr>
            <a:r>
              <a:rPr lang="kk-KZ" altLang="ru-RU" sz="2800">
                <a:latin typeface="Times New Roman" panose="02020603050405020304" pitchFamily="18" charset="0"/>
                <a:cs typeface="Times New Roman" panose="02020603050405020304" pitchFamily="18" charset="0"/>
              </a:rPr>
              <a:t>    астықты дақылдар </a:t>
            </a:r>
            <a:r>
              <a:rPr lang="en-US" altLang="ru-RU" sz="2800">
                <a:latin typeface="Times New Roman" panose="02020603050405020304" pitchFamily="18" charset="0"/>
                <a:cs typeface="Times New Roman" panose="02020603050405020304" pitchFamily="18" charset="0"/>
              </a:rPr>
              <a:t>80%, </a:t>
            </a:r>
            <a:r>
              <a:rPr lang="ru-RU" altLang="ru-RU" sz="2800">
                <a:latin typeface="Times New Roman" panose="02020603050405020304" pitchFamily="18" charset="0"/>
                <a:cs typeface="Times New Roman" panose="02020603050405020304" pitchFamily="18" charset="0"/>
              </a:rPr>
              <a:t>таза пар</a:t>
            </a:r>
            <a:r>
              <a:rPr lang="en-US" altLang="ru-RU" sz="2800">
                <a:latin typeface="Times New Roman" panose="02020603050405020304" pitchFamily="18" charset="0"/>
                <a:cs typeface="Times New Roman" panose="02020603050405020304" pitchFamily="18" charset="0"/>
              </a:rPr>
              <a:t> 20%</a:t>
            </a:r>
            <a:r>
              <a:rPr lang="kk-KZ" altLang="ru-RU" sz="2800">
                <a:latin typeface="Times New Roman" panose="02020603050405020304" pitchFamily="18" charset="0"/>
                <a:cs typeface="Times New Roman" panose="02020603050405020304" pitchFamily="18" charset="0"/>
              </a:rPr>
              <a:t> </a:t>
            </a:r>
          </a:p>
          <a:p>
            <a:pPr eaLnBrk="1" hangingPunct="1">
              <a:buFont typeface="Arial" panose="020B0604020202020204" pitchFamily="34" charset="0"/>
              <a:buNone/>
            </a:pPr>
            <a:r>
              <a:rPr lang="kk-KZ" altLang="ru-RU" sz="2800">
                <a:latin typeface="Times New Roman" panose="02020603050405020304" pitchFamily="18" charset="0"/>
                <a:cs typeface="Times New Roman" panose="02020603050405020304" pitchFamily="18" charset="0"/>
              </a:rPr>
              <a:t>   1. Таза пар</a:t>
            </a:r>
          </a:p>
          <a:p>
            <a:pPr eaLnBrk="1" hangingPunct="1">
              <a:buFont typeface="Arial" panose="020B0604020202020204" pitchFamily="34" charset="0"/>
              <a:buNone/>
            </a:pPr>
            <a:r>
              <a:rPr lang="kk-KZ" altLang="ru-RU" sz="2800">
                <a:latin typeface="Times New Roman" panose="02020603050405020304" pitchFamily="18" charset="0"/>
                <a:cs typeface="Times New Roman" panose="02020603050405020304" pitchFamily="18" charset="0"/>
              </a:rPr>
              <a:t>   2. Ж.б.</a:t>
            </a:r>
          </a:p>
          <a:p>
            <a:pPr eaLnBrk="1" hangingPunct="1">
              <a:buFont typeface="Arial" panose="020B0604020202020204" pitchFamily="34" charset="0"/>
              <a:buNone/>
            </a:pPr>
            <a:r>
              <a:rPr lang="kk-KZ" altLang="ru-RU" sz="2800">
                <a:latin typeface="Times New Roman" panose="02020603050405020304" pitchFamily="18" charset="0"/>
                <a:cs typeface="Times New Roman" panose="02020603050405020304" pitchFamily="18" charset="0"/>
              </a:rPr>
              <a:t>   3. Ж.б.</a:t>
            </a:r>
          </a:p>
          <a:p>
            <a:pPr eaLnBrk="1" hangingPunct="1">
              <a:buFont typeface="Arial" panose="020B0604020202020204" pitchFamily="34" charset="0"/>
              <a:buNone/>
            </a:pPr>
            <a:r>
              <a:rPr lang="kk-KZ" altLang="ru-RU" sz="2800">
                <a:latin typeface="Times New Roman" panose="02020603050405020304" pitchFamily="18" charset="0"/>
                <a:cs typeface="Times New Roman" panose="02020603050405020304" pitchFamily="18" charset="0"/>
              </a:rPr>
              <a:t>   4.  Ж.б. немесе арпа</a:t>
            </a:r>
          </a:p>
          <a:p>
            <a:pPr eaLnBrk="1" hangingPunct="1">
              <a:buFont typeface="Arial" panose="020B0604020202020204" pitchFamily="34" charset="0"/>
              <a:buNone/>
            </a:pPr>
            <a:r>
              <a:rPr lang="kk-KZ" altLang="ru-RU" sz="2800">
                <a:latin typeface="Times New Roman" panose="02020603050405020304" pitchFamily="18" charset="0"/>
                <a:cs typeface="Times New Roman" panose="02020603050405020304" pitchFamily="18" charset="0"/>
              </a:rPr>
              <a:t>    5. Ж.б.</a:t>
            </a:r>
          </a:p>
          <a:p>
            <a:pPr eaLnBrk="1" hangingPunct="1">
              <a:buFont typeface="Arial" panose="020B0604020202020204" pitchFamily="34" charset="0"/>
              <a:buNone/>
            </a:pPr>
            <a:r>
              <a:rPr lang="ru-RU" altLang="ru-RU" sz="2800">
                <a:latin typeface="Times New Roman" panose="02020603050405020304" pitchFamily="18" charset="0"/>
                <a:cs typeface="Times New Roman" panose="02020603050405020304" pitchFamily="18" charset="0"/>
              </a:rPr>
              <a:t> </a:t>
            </a:r>
            <a:r>
              <a:rPr lang="kk-KZ" altLang="ru-RU" sz="2800">
                <a:latin typeface="Times New Roman" panose="02020603050405020304" pitchFamily="18" charset="0"/>
                <a:cs typeface="Times New Roman" panose="02020603050405020304" pitchFamily="18" charset="0"/>
              </a:rPr>
              <a:t>астықты дақылдар 5</a:t>
            </a:r>
            <a:r>
              <a:rPr lang="en-US" altLang="ru-RU" sz="2800">
                <a:latin typeface="Times New Roman" panose="02020603050405020304" pitchFamily="18" charset="0"/>
                <a:cs typeface="Times New Roman" panose="02020603050405020304" pitchFamily="18" charset="0"/>
              </a:rPr>
              <a:t>0%, </a:t>
            </a:r>
            <a:r>
              <a:rPr lang="ru-RU" altLang="ru-RU" sz="2800">
                <a:latin typeface="Times New Roman" panose="02020603050405020304" pitchFamily="18" charset="0"/>
                <a:cs typeface="Times New Roman" panose="02020603050405020304" pitchFamily="18" charset="0"/>
              </a:rPr>
              <a:t>таза пар</a:t>
            </a:r>
            <a:r>
              <a:rPr lang="en-US" altLang="ru-RU" sz="2800">
                <a:latin typeface="Times New Roman" panose="02020603050405020304" pitchFamily="18" charset="0"/>
                <a:cs typeface="Times New Roman" panose="02020603050405020304" pitchFamily="18" charset="0"/>
              </a:rPr>
              <a:t> 2</a:t>
            </a:r>
            <a:r>
              <a:rPr lang="ru-RU" altLang="ru-RU" sz="2800">
                <a:latin typeface="Times New Roman" panose="02020603050405020304" pitchFamily="18" charset="0"/>
                <a:cs typeface="Times New Roman" panose="02020603050405020304" pitchFamily="18" charset="0"/>
              </a:rPr>
              <a:t>5</a:t>
            </a:r>
            <a:r>
              <a:rPr lang="en-US" altLang="ru-RU" sz="2800">
                <a:latin typeface="Times New Roman" panose="02020603050405020304" pitchFamily="18" charset="0"/>
                <a:cs typeface="Times New Roman" panose="02020603050405020304" pitchFamily="18" charset="0"/>
              </a:rPr>
              <a:t>%</a:t>
            </a:r>
            <a:r>
              <a:rPr lang="ru-RU" altLang="ru-RU" sz="2800">
                <a:latin typeface="Times New Roman" panose="02020603050405020304" pitchFamily="18" charset="0"/>
                <a:cs typeface="Times New Roman" panose="02020603050405020304" pitchFamily="18" charset="0"/>
              </a:rPr>
              <a:t>, отамалы да</a:t>
            </a:r>
            <a:r>
              <a:rPr lang="kk-KZ" altLang="ru-RU" sz="2800">
                <a:latin typeface="Times New Roman" panose="02020603050405020304" pitchFamily="18" charset="0"/>
                <a:cs typeface="Times New Roman" panose="02020603050405020304" pitchFamily="18" charset="0"/>
              </a:rPr>
              <a:t>қ</a:t>
            </a:r>
            <a:r>
              <a:rPr lang="ru-RU" altLang="ru-RU" sz="2800">
                <a:latin typeface="Times New Roman" panose="02020603050405020304" pitchFamily="18" charset="0"/>
                <a:cs typeface="Times New Roman" panose="02020603050405020304" pitchFamily="18" charset="0"/>
              </a:rPr>
              <a:t>ыл</a:t>
            </a:r>
            <a:r>
              <a:rPr lang="en-US" altLang="ru-RU" sz="2800">
                <a:latin typeface="Times New Roman" panose="02020603050405020304" pitchFamily="18" charset="0"/>
                <a:cs typeface="Times New Roman" panose="02020603050405020304" pitchFamily="18" charset="0"/>
              </a:rPr>
              <a:t> 2</a:t>
            </a:r>
            <a:r>
              <a:rPr lang="ru-RU" altLang="ru-RU" sz="2800">
                <a:latin typeface="Times New Roman" panose="02020603050405020304" pitchFamily="18" charset="0"/>
                <a:cs typeface="Times New Roman" panose="02020603050405020304" pitchFamily="18" charset="0"/>
              </a:rPr>
              <a:t>5</a:t>
            </a:r>
            <a:r>
              <a:rPr lang="en-US" altLang="ru-RU" sz="2800">
                <a:latin typeface="Times New Roman" panose="02020603050405020304" pitchFamily="18" charset="0"/>
                <a:cs typeface="Times New Roman" panose="02020603050405020304" pitchFamily="18" charset="0"/>
              </a:rPr>
              <a:t>%</a:t>
            </a:r>
            <a:r>
              <a:rPr lang="ru-RU" altLang="ru-RU" sz="2800">
                <a:latin typeface="Times New Roman" panose="02020603050405020304" pitchFamily="18" charset="0"/>
                <a:cs typeface="Times New Roman" panose="02020603050405020304" pitchFamily="18" charset="0"/>
              </a:rPr>
              <a:t> </a:t>
            </a:r>
            <a:endParaRPr lang="kk-KZ" altLang="ru-RU" sz="28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r>
              <a:rPr lang="ru-RU" altLang="ru-RU" sz="2800">
                <a:latin typeface="Times New Roman" panose="02020603050405020304" pitchFamily="18" charset="0"/>
                <a:cs typeface="Times New Roman" panose="02020603050405020304" pitchFamily="18" charset="0"/>
              </a:rPr>
              <a:t>    </a:t>
            </a:r>
            <a:endParaRPr lang="kk-KZ" altLang="ru-RU" sz="28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endParaRPr lang="kk-KZ" altLang="ru-RU" sz="28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r>
              <a:rPr lang="kk-KZ" altLang="ru-RU"/>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122" name="Picture 2" descr="C:\Users\Asus\Desktop\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78"/>
            <a:ext cx="9144000" cy="697436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63168" y="2204864"/>
            <a:ext cx="7288085" cy="2862322"/>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Назар </a:t>
            </a:r>
          </a:p>
          <a:p>
            <a:pPr algn="ctr"/>
            <a:r>
              <a:rPr lang="ru-RU" sz="60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аударғандарыңызға</a:t>
            </a:r>
            <a:r>
              <a:rPr lang="ru-RU"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r>
              <a:rPr lang="ru-RU" sz="6000" b="1" cap="none"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рахмет</a:t>
            </a:r>
            <a:r>
              <a:rPr lang="ru-RU"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p>
        </p:txBody>
      </p:sp>
    </p:spTree>
    <p:extLst>
      <p:ext uri="{BB962C8B-B14F-4D97-AF65-F5344CB8AC3E}">
        <p14:creationId xmlns:p14="http://schemas.microsoft.com/office/powerpoint/2010/main" val="7379163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117</TotalTime>
  <Words>2370</Words>
  <Application>Microsoft Office PowerPoint</Application>
  <PresentationFormat>Экран (4:3)</PresentationFormat>
  <Paragraphs>190</Paragraphs>
  <Slides>42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42</vt:i4>
      </vt:variant>
    </vt:vector>
  </HeadingPairs>
  <TitlesOfParts>
    <vt:vector size="48" baseType="lpstr">
      <vt:lpstr>Arial</vt:lpstr>
      <vt:lpstr>Calibri</vt:lpstr>
      <vt:lpstr>Constantia</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1.Ауыспалы егісті енгізу</vt:lpstr>
      <vt:lpstr>Презентация PowerPoint</vt:lpstr>
      <vt:lpstr>Презентация PowerPoint</vt:lpstr>
      <vt:lpstr> </vt:lpstr>
      <vt:lpstr>Презентация PowerPoint</vt:lpstr>
      <vt:lpstr>4. Ауыспалы егіс және топырақты эрозиядан қорғау   </vt:lpstr>
      <vt:lpstr>2-сурет. Кәдімгі дәнді парлы танаптың жолақтары орналастырылған таза парлы ауыспалы егіске көшу схемасы</vt:lpstr>
      <vt:lpstr>Презентация PowerPoint</vt:lpstr>
      <vt:lpstr>Презентация PowerPoint</vt:lpstr>
      <vt:lpstr>3-сурет. Бес танапты топырак қорғайтын он жылдық айналымды ауыспалы егістің схемасы.</vt:lpstr>
      <vt:lpstr>Еркекшөп егісі, бір жылдық екпе шөптер егісімен және пармен кезектестірілетін жолақтардың қолайлы ені 50 м тең болатыны таблицадан көрініп тұр. Тәжірибе мен практика көрсетіп отырғанындай, ауыспалы егісте бір жылдық дақылдар мен көп жыл-дық екпе шөптерді, сондай-ақ парды үйлестірген жағдайда, эро-зияны тіпті құмайтты жерлерде де тоқтатуға болады. Жолақтар эрозиялық қауіпті жерлерге негізгі жел бағытына көлденеңіңен кесілуі қажет.</vt:lpstr>
      <vt:lpstr>Негізі а.ш. дақылдары үшін алғы егістерді бағалау кестесі </vt:lpstr>
      <vt:lpstr> ТОПЫРАҚТЫ ҚОРҒАУ АУЫСПАЛЫ ЕГІСТЕРІ</vt:lpstr>
      <vt:lpstr>Презентация PowerPoint</vt:lpstr>
      <vt:lpstr>Презентация PowerPoint</vt:lpstr>
      <vt:lpstr>Презентация PowerPoint</vt:lpstr>
      <vt:lpstr> 2.Егістікті жолақтап орналастыру дегеніміз дақылдарды кезектестіріп жолақтап себу арқылы топырақты эрозиядан қорғайды. 1 кесте. Беткейдің енгіштігіне байланысты жолақ жалпақтығының өзгеру нобайы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Saltanat</cp:lastModifiedBy>
  <cp:revision>19</cp:revision>
  <dcterms:created xsi:type="dcterms:W3CDTF">2016-01-27T14:31:38Z</dcterms:created>
  <dcterms:modified xsi:type="dcterms:W3CDTF">2021-11-16T18:28:35Z</dcterms:modified>
</cp:coreProperties>
</file>